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60" r:id="rId6"/>
    <p:sldId id="264" r:id="rId7"/>
    <p:sldId id="265" r:id="rId8"/>
    <p:sldId id="266" r:id="rId9"/>
    <p:sldId id="267" r:id="rId10"/>
    <p:sldId id="269" r:id="rId11"/>
    <p:sldId id="280" r:id="rId12"/>
    <p:sldId id="296" r:id="rId13"/>
    <p:sldId id="281" r:id="rId14"/>
    <p:sldId id="282" r:id="rId15"/>
    <p:sldId id="339" r:id="rId16"/>
    <p:sldId id="271" r:id="rId17"/>
    <p:sldId id="272" r:id="rId18"/>
    <p:sldId id="279" r:id="rId19"/>
    <p:sldId id="273" r:id="rId20"/>
    <p:sldId id="274" r:id="rId21"/>
    <p:sldId id="275" r:id="rId22"/>
    <p:sldId id="276" r:id="rId23"/>
    <p:sldId id="277" r:id="rId24"/>
    <p:sldId id="278" r:id="rId25"/>
    <p:sldId id="284" r:id="rId26"/>
    <p:sldId id="285" r:id="rId27"/>
    <p:sldId id="286" r:id="rId28"/>
    <p:sldId id="287" r:id="rId29"/>
    <p:sldId id="288" r:id="rId30"/>
    <p:sldId id="289" r:id="rId31"/>
    <p:sldId id="292" r:id="rId32"/>
    <p:sldId id="291" r:id="rId33"/>
    <p:sldId id="293" r:id="rId34"/>
    <p:sldId id="294" r:id="rId35"/>
    <p:sldId id="295" r:id="rId36"/>
    <p:sldId id="308" r:id="rId37"/>
    <p:sldId id="310" r:id="rId38"/>
    <p:sldId id="309" r:id="rId39"/>
    <p:sldId id="333" r:id="rId40"/>
    <p:sldId id="312" r:id="rId41"/>
    <p:sldId id="311" r:id="rId42"/>
    <p:sldId id="315" r:id="rId43"/>
    <p:sldId id="316" r:id="rId44"/>
    <p:sldId id="313" r:id="rId45"/>
    <p:sldId id="314" r:id="rId46"/>
    <p:sldId id="317" r:id="rId47"/>
    <p:sldId id="318" r:id="rId48"/>
    <p:sldId id="320" r:id="rId49"/>
    <p:sldId id="319" r:id="rId50"/>
    <p:sldId id="321" r:id="rId51"/>
    <p:sldId id="322" r:id="rId52"/>
    <p:sldId id="323" r:id="rId53"/>
    <p:sldId id="324" r:id="rId54"/>
    <p:sldId id="325" r:id="rId55"/>
    <p:sldId id="326" r:id="rId56"/>
    <p:sldId id="327" r:id="rId57"/>
    <p:sldId id="328" r:id="rId58"/>
    <p:sldId id="329" r:id="rId59"/>
    <p:sldId id="330" r:id="rId60"/>
    <p:sldId id="331" r:id="rId61"/>
    <p:sldId id="334" r:id="rId62"/>
    <p:sldId id="336" r:id="rId63"/>
    <p:sldId id="337" r:id="rId64"/>
    <p:sldId id="335" r:id="rId65"/>
    <p:sldId id="338" r:id="rId66"/>
    <p:sldId id="283" r:id="rId6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D2C"/>
    <a:srgbClr val="F87738"/>
    <a:srgbClr val="DE0C19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58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852A6-0238-B60E-B70B-9092F96245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3C63F0-96F5-8189-5423-A671B25EE1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89A6C4-EB31-0101-4B63-53573A9A1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CA4775-3B30-790B-1624-C3A46689E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662DB9-FC23-D2D3-B416-93F46F6B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392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FBF833-B70A-EA43-41A9-C36388CA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55B6FF-757C-9EB8-F8E6-F43406391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CD2997-B28D-62E0-07DF-44741A0BB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40A136-24C1-3F68-3A80-42CA8E31A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D9B7A2A-E104-0B15-8761-40A3A38C0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615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83DB25-C704-E0F9-216B-3C3962E2A8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C4BBDEA-8289-A5C6-75E1-4988BAE47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C073A1-0800-4CB4-1867-CD337B488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A61D1D-89E5-CD9F-142F-50F85B1B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BE6C5D9-98B2-E1BD-6133-D0A51999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442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D96B8-1AEC-70C7-C50F-C4FFA0BB1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69BF36-12C3-72DF-2B26-54EC5FCE8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3C561F-9086-7987-A4E6-2B780E68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EBD7D4-B4AC-EEDC-534D-7DCE9214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4702E7-4537-F2F6-3D52-3D9688FE4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950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927340-D86E-54C3-56CF-04CAA78A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A45BDDD-259C-DA85-158E-B4015BA05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7A99ED-B7C4-BDB9-1842-AA1EDC6C5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D4C0ABC-6522-33AE-3C8F-4324629E2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9BF13FC-B2DE-A4BA-233B-DFA6F4815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876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DF9938-05C4-FA01-2186-8EE66C28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FECAEA-6C2E-592F-3787-06CED6C2E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44BE43E-D68D-4BC8-3ED1-78B44B2D2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7B357B-19F6-6217-6135-C941221D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2299800-ED04-66F1-8D41-AAFD18E45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FA34EA7-466F-1989-53B6-EEAD4C3E3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563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1C8FFB-2EAB-EBC5-583C-2F32067E9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16B1D7-96AC-B006-B8CE-3D531C027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2E203C-140A-A6EF-FBF0-C0948EF2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FAD315E-4F1B-B935-DFFC-886540560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6C35F5A-C749-1A59-C2DE-2AE9E0DA0A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9079EDD-8493-8A4A-21B0-FA2893B1A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DF75D4C-DE1F-68BB-8D63-AA4BF9EE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F52A1C9-2D65-8602-CF9C-8EF3A8328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03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9651D5-548B-ED0F-8B65-FE04D6089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8D0C9D9-099E-5182-854A-4AD11115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0FA3BEA-5DEC-2EBC-3393-15BBEFAD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92D3710-399D-46B9-E06C-BE7169ED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89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F0693FE-0197-B3D4-D0F1-15CD78AA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5CB7544-F451-B697-EB90-29B574193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F3CD75-FCC9-12F0-A4EE-8851EB1B2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7857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4DF97A-E007-E25B-07F5-8800D6876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0BFFF2-51D1-1C03-2D5B-20E2E208F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F14B2FA-81B0-1F76-04D5-0417AC4DC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381D7B1-05D6-F71E-DDD9-B9609854D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F56658-9339-3C5E-7C4D-23BD206F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0C02CD5-C148-8B3A-E91E-20D89904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63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3E7CAE-C461-AA70-5FC2-D32207CCF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6E70604-8B13-5903-B895-00FE9090DE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6ABB9CC-9DC8-3BAA-C0C1-510D68EB4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4FD191C-375F-92BF-89BE-0431A494D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C4A6FCA-562E-B1C2-E19D-58A76BA6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C39485-752B-7EBD-B8A2-0F97EC907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52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62993B8-C317-3061-9273-C77714EC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E06BBA-8D90-7291-2E4E-C386AAB94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C2B9D6-B975-CB71-7DE5-7115CE1A43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1B0C2-56B5-F04B-B128-F175CAC5EFC2}" type="datetimeFigureOut">
              <a:rPr lang="pt-BR" smtClean="0"/>
              <a:t>23/04/2024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AE3869C-B883-7588-A1C7-E06DE1382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074F96-674B-3919-5DB5-0CBE291BC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8FD9C-7FAF-6B45-90A3-71B55C6B84D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0354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atendimento14@nmbpartner.com.b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tendimento12@nmbpartner.com.br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atendimento12@nmbpartner.com.b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hyperlink" Target="mailto:atendimento18@nmbpartner.com.br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vitrinedigital@nmbpartner.com.br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municacao1@nm-brasil.com.br" TargetMode="External"/><Relationship Id="rId5" Type="http://schemas.openxmlformats.org/officeDocument/2006/relationships/image" Target="../media/image25.png"/><Relationship Id="rId4" Type="http://schemas.openxmlformats.org/officeDocument/2006/relationships/hyperlink" Target="mailto:janaina.santos@nm-brasil.com.br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comunicacao1@nm-brasil.com.br" TargetMode="External"/><Relationship Id="rId5" Type="http://schemas.openxmlformats.org/officeDocument/2006/relationships/image" Target="../media/image25.png"/><Relationship Id="rId4" Type="http://schemas.openxmlformats.org/officeDocument/2006/relationships/hyperlink" Target="mailto:janaina.santos@nm-brasil.com.br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atendimento14@nmbpartner.com.b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tendimento12@nmbpartner.com.br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6zs6bHERcuE?feature=oembed" TargetMode="Externa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zs6bHERcu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duarda.benevides@nm-brasil.com.br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Carolina.deangelis@nm-brasil.com.br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2.jpg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344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2">
            <a:extLst>
              <a:ext uri="{FF2B5EF4-FFF2-40B4-BE49-F238E27FC236}">
                <a16:creationId xmlns:a16="http://schemas.microsoft.com/office/drawing/2014/main" id="{0BE28577-F437-8B85-D158-D524155DC902}"/>
              </a:ext>
            </a:extLst>
          </p:cNvPr>
          <p:cNvSpPr txBox="1"/>
          <p:nvPr/>
        </p:nvSpPr>
        <p:spPr>
          <a:xfrm>
            <a:off x="293134" y="149752"/>
            <a:ext cx="53327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spc="-3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Botão </a:t>
            </a:r>
            <a:r>
              <a:rPr lang="pt-BR" sz="3600" b="1" spc="-30" dirty="0">
                <a:ea typeface="Verdana" panose="020B0604030504040204" pitchFamily="34" charset="0"/>
                <a:cs typeface="Calibri"/>
              </a:rPr>
              <a:t>e-commerce</a:t>
            </a:r>
            <a:r>
              <a:rPr lang="pt-BR" b="1" spc="-30" dirty="0">
                <a:latin typeface="Verdana" panose="020B0604030504040204" pitchFamily="34" charset="0"/>
                <a:ea typeface="Verdana" panose="020B0604030504040204" pitchFamily="34" charset="0"/>
                <a:cs typeface="Calibri"/>
              </a:rPr>
              <a:t>: </a:t>
            </a:r>
          </a:p>
          <a:p>
            <a:r>
              <a:rPr lang="pt-BR" sz="2000" b="1" spc="-30" dirty="0">
                <a:solidFill>
                  <a:srgbClr val="FF0000"/>
                </a:solidFill>
                <a:ea typeface="Verdana" panose="020B0604030504040204" pitchFamily="34" charset="0"/>
                <a:cs typeface="Calibri"/>
              </a:rPr>
              <a:t>Como logar-se:</a:t>
            </a:r>
            <a:endParaRPr lang="pt-BR" sz="2000" b="1" dirty="0">
              <a:solidFill>
                <a:srgbClr val="FF0000"/>
              </a:solidFill>
              <a:ea typeface="Verdana" panose="020B060403050404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3AB6418-64DA-622A-223E-BAC123D3F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617" y="776547"/>
            <a:ext cx="7107638" cy="4494467"/>
          </a:xfrm>
          <a:prstGeom prst="rect">
            <a:avLst/>
          </a:prstGeom>
        </p:spPr>
      </p:pic>
      <p:sp>
        <p:nvSpPr>
          <p:cNvPr id="10" name="Conector recto 18">
            <a:extLst>
              <a:ext uri="{FF2B5EF4-FFF2-40B4-BE49-F238E27FC236}">
                <a16:creationId xmlns:a16="http://schemas.microsoft.com/office/drawing/2014/main" id="{3FDE6545-F20D-BB75-536E-1B19101DE9A9}"/>
              </a:ext>
            </a:extLst>
          </p:cNvPr>
          <p:cNvSpPr/>
          <p:nvPr/>
        </p:nvSpPr>
        <p:spPr>
          <a:xfrm rot="9235930" flipV="1">
            <a:off x="6997798" y="1152534"/>
            <a:ext cx="1332931" cy="33985"/>
          </a:xfrm>
          <a:prstGeom prst="line">
            <a:avLst/>
          </a:prstGeom>
          <a:solidFill>
            <a:srgbClr val="E71224">
              <a:alpha val="5000"/>
            </a:srgbClr>
          </a:solidFill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1" name="Conector recto 18">
            <a:extLst>
              <a:ext uri="{FF2B5EF4-FFF2-40B4-BE49-F238E27FC236}">
                <a16:creationId xmlns:a16="http://schemas.microsoft.com/office/drawing/2014/main" id="{3FDE6545-F20D-BB75-536E-1B19101DE9A9}"/>
              </a:ext>
            </a:extLst>
          </p:cNvPr>
          <p:cNvSpPr/>
          <p:nvPr/>
        </p:nvSpPr>
        <p:spPr>
          <a:xfrm rot="9235930">
            <a:off x="8632336" y="2827401"/>
            <a:ext cx="1384706" cy="656561"/>
          </a:xfrm>
          <a:prstGeom prst="line">
            <a:avLst/>
          </a:prstGeom>
          <a:solidFill>
            <a:srgbClr val="E71224">
              <a:alpha val="5000"/>
            </a:srgbClr>
          </a:solidFill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3" name="Conector recto 18">
            <a:extLst>
              <a:ext uri="{FF2B5EF4-FFF2-40B4-BE49-F238E27FC236}">
                <a16:creationId xmlns:a16="http://schemas.microsoft.com/office/drawing/2014/main" id="{701F6553-9B4C-95FA-989C-9A7C96E3FD97}"/>
              </a:ext>
            </a:extLst>
          </p:cNvPr>
          <p:cNvSpPr/>
          <p:nvPr/>
        </p:nvSpPr>
        <p:spPr>
          <a:xfrm rot="9235930" flipH="1" flipV="1">
            <a:off x="2086471" y="5166501"/>
            <a:ext cx="1421848" cy="158331"/>
          </a:xfrm>
          <a:prstGeom prst="line">
            <a:avLst/>
          </a:prstGeom>
          <a:solidFill>
            <a:srgbClr val="E71224">
              <a:alpha val="5000"/>
            </a:srgbClr>
          </a:solidFill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E71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540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5">
            <a:extLst>
              <a:ext uri="{FF2B5EF4-FFF2-40B4-BE49-F238E27FC236}">
                <a16:creationId xmlns:a16="http://schemas.microsoft.com/office/drawing/2014/main" id="{13CC0CF5-ECBB-A94C-6B7B-2E00EF81C471}"/>
              </a:ext>
            </a:extLst>
          </p:cNvPr>
          <p:cNvSpPr txBox="1"/>
          <p:nvPr/>
        </p:nvSpPr>
        <p:spPr>
          <a:xfrm>
            <a:off x="561905" y="311872"/>
            <a:ext cx="3595673" cy="485774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3600" b="1" spc="-10" dirty="0">
                <a:ea typeface="Verdana" panose="020B0604030504040204" pitchFamily="34" charset="0"/>
                <a:cs typeface="Calibri"/>
              </a:rPr>
              <a:t>E-commerce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b="1" spc="-10" dirty="0">
                <a:solidFill>
                  <a:srgbClr val="FF0000"/>
                </a:solidFill>
                <a:ea typeface="Verdana" panose="020B0604030504040204" pitchFamily="34" charset="0"/>
                <a:cs typeface="Calibri"/>
              </a:rPr>
              <a:t>Produtos disponíveis: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pt-BR" sz="2000" b="1" spc="-10" dirty="0">
              <a:solidFill>
                <a:srgbClr val="000000"/>
              </a:solidFill>
              <a:effectLst/>
              <a:ea typeface="Verdana" panose="020B0604030504040204" pitchFamily="34" charset="0"/>
              <a:cs typeface="Calibri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000" b="1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Serviços: </a:t>
            </a:r>
          </a:p>
          <a:p>
            <a:pPr marL="469900" marR="5080" lvl="1">
              <a:spcBef>
                <a:spcPts val="100"/>
              </a:spcBef>
            </a:pP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segurança</a:t>
            </a:r>
          </a:p>
          <a:p>
            <a:pPr marL="469900" marR="5080" lvl="1">
              <a:spcBef>
                <a:spcPts val="100"/>
              </a:spcBef>
            </a:pP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limpeza</a:t>
            </a:r>
          </a:p>
          <a:p>
            <a:pPr marL="469900" marR="5080" lvl="1">
              <a:spcBef>
                <a:spcPts val="100"/>
              </a:spcBef>
            </a:pP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Recepção</a:t>
            </a:r>
          </a:p>
          <a:p>
            <a:pPr marL="469900" marR="5080" lvl="1">
              <a:spcBef>
                <a:spcPts val="100"/>
              </a:spcBef>
            </a:pPr>
            <a:endParaRPr lang="pt-BR" spc="-10" dirty="0">
              <a:solidFill>
                <a:srgbClr val="000000"/>
              </a:solidFill>
              <a:ea typeface="Verdana" panose="020B0604030504040204" pitchFamily="34" charset="0"/>
              <a:cs typeface="Calibri"/>
            </a:endParaRPr>
          </a:p>
          <a:p>
            <a:pPr marL="298450" marR="508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2000" b="1" spc="-1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Calibri"/>
              </a:rPr>
              <a:t>Pac</a:t>
            </a:r>
            <a:r>
              <a:rPr lang="pt-BR" sz="2000" b="1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otes de montagem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b="1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     Mobiliário: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         tv</a:t>
            </a:r>
          </a:p>
          <a:p>
            <a:pPr marL="469900" marR="5080" lvl="1">
              <a:spcBef>
                <a:spcPts val="100"/>
              </a:spcBef>
            </a:pP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coletor de dados</a:t>
            </a:r>
          </a:p>
          <a:p>
            <a:pPr marL="469900" marR="5080" lvl="1">
              <a:spcBef>
                <a:spcPts val="100"/>
              </a:spcBef>
            </a:pPr>
            <a:r>
              <a:rPr lang="pt-BR" spc="-10" dirty="0" err="1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Kva</a:t>
            </a: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 adicional</a:t>
            </a:r>
          </a:p>
          <a:p>
            <a:pPr marL="469900" marR="5080" lvl="1">
              <a:spcBef>
                <a:spcPts val="100"/>
              </a:spcBef>
            </a:pP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ponto de hidráulica</a:t>
            </a:r>
          </a:p>
          <a:p>
            <a:pPr marL="469900" marR="5080" lvl="1">
              <a:spcBef>
                <a:spcPts val="100"/>
              </a:spcBef>
            </a:pPr>
            <a:r>
              <a:rPr lang="pt-BR" spc="-10" dirty="0">
                <a:solidFill>
                  <a:srgbClr val="000000"/>
                </a:solidFill>
                <a:ea typeface="Verdana" panose="020B0604030504040204" pitchFamily="34" charset="0"/>
                <a:cs typeface="Calibri"/>
              </a:rPr>
              <a:t>extintor</a:t>
            </a:r>
            <a:endParaRPr lang="pt-BR" sz="1800" dirty="0">
              <a:ea typeface="Verdana" panose="020B0604030504040204" pitchFamily="34" charset="0"/>
              <a:cs typeface="Calibri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8DC8A7B-9628-F5CD-0301-75C4763DE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73" y="157316"/>
            <a:ext cx="5057321" cy="530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43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5">
            <a:extLst>
              <a:ext uri="{FF2B5EF4-FFF2-40B4-BE49-F238E27FC236}">
                <a16:creationId xmlns:a16="http://schemas.microsoft.com/office/drawing/2014/main" id="{4BDD3BEB-7230-E192-7585-93CE6BE740F9}"/>
              </a:ext>
            </a:extLst>
          </p:cNvPr>
          <p:cNvSpPr txBox="1"/>
          <p:nvPr/>
        </p:nvSpPr>
        <p:spPr>
          <a:xfrm>
            <a:off x="561905" y="311872"/>
            <a:ext cx="42165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3600" b="1" spc="-10" dirty="0">
                <a:ea typeface="Verdana" panose="020B0604030504040204" pitchFamily="34" charset="0"/>
                <a:cs typeface="Calibri"/>
              </a:rPr>
              <a:t>Plantão de dúvidas</a:t>
            </a:r>
            <a:endParaRPr lang="pt-BR" sz="1800" dirty="0">
              <a:ea typeface="Verdana" panose="020B0604030504040204" pitchFamily="34" charset="0"/>
              <a:cs typeface="Calibri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89D6959-20F5-8657-6718-7327E1871491}"/>
              </a:ext>
            </a:extLst>
          </p:cNvPr>
          <p:cNvSpPr txBox="1"/>
          <p:nvPr/>
        </p:nvSpPr>
        <p:spPr>
          <a:xfrm>
            <a:off x="285136" y="1125958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t-BR" dirty="0">
                <a:effectLst/>
              </a:rPr>
              <a:t>Se você  ainda </a:t>
            </a:r>
            <a:r>
              <a:rPr lang="pt-BR" dirty="0"/>
              <a:t>tiver </a:t>
            </a:r>
            <a:r>
              <a:rPr lang="pt-BR" dirty="0">
                <a:effectLst/>
              </a:rPr>
              <a:t>dúvidas sobre sua participação na GLASS SOUTH AMERICA e E-SQUADRIA SHOW , não se preocupe.</a:t>
            </a:r>
            <a:br>
              <a:rPr lang="pt-BR" dirty="0">
                <a:effectLst/>
              </a:rPr>
            </a:br>
            <a:r>
              <a:rPr lang="pt-BR" dirty="0">
                <a:effectLst/>
              </a:rPr>
              <a:t>Iremos realizar um plantão com o time operacional da NMB e esclarecer tudo!</a:t>
            </a:r>
          </a:p>
          <a:p>
            <a:pPr rtl="0"/>
            <a:br>
              <a:rPr lang="pt-BR" dirty="0">
                <a:effectLst/>
              </a:rPr>
            </a:br>
            <a:r>
              <a:rPr lang="pt-BR" dirty="0">
                <a:effectLst/>
              </a:rPr>
              <a:t>Vamos responder todas as questões sobre normas de montagem, compras no e-commerce, envio de projetos, fiscalização de trabalho e muito mais.</a:t>
            </a:r>
          </a:p>
          <a:p>
            <a:pPr rtl="0"/>
            <a:endParaRPr lang="pt-BR" dirty="0"/>
          </a:p>
          <a:p>
            <a:pPr rtl="0"/>
            <a:endParaRPr lang="pt-BR" dirty="0">
              <a:effectLst/>
            </a:endParaRPr>
          </a:p>
          <a:p>
            <a:pPr rtl="0"/>
            <a:endParaRPr lang="pt-BR" dirty="0"/>
          </a:p>
          <a:p>
            <a:pPr rtl="0"/>
            <a:r>
              <a:rPr lang="pt-BR" b="1" dirty="0">
                <a:effectLst/>
              </a:rPr>
              <a:t>DATA: 25/04  - das 09h00 às 17h00</a:t>
            </a:r>
          </a:p>
          <a:p>
            <a:r>
              <a:rPr lang="pt-BR" b="1" dirty="0"/>
              <a:t>Agende seu horário: </a:t>
            </a:r>
            <a:r>
              <a:rPr lang="pt-BR" sz="1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atendimento14@nmbpartner.com.br</a:t>
            </a:r>
            <a:r>
              <a:rPr lang="pt-BR" sz="1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; </a:t>
            </a:r>
            <a:r>
              <a:rPr lang="pt-BR" sz="1800" u="sng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  <a:hlinkClick r:id="rId4"/>
              </a:rPr>
              <a:t>atendimento12@nmbpartner.com.br </a:t>
            </a:r>
            <a:endParaRPr lang="pt-BR" sz="1800" u="sng" dirty="0">
              <a:solidFill>
                <a:srgbClr val="000000"/>
              </a:solidFill>
              <a:effectLst/>
              <a:ea typeface="Verdana" panose="020B0604030504040204" pitchFamily="34" charset="0"/>
              <a:cs typeface="Aptos" panose="020B0004020202020204" pitchFamily="34" charset="0"/>
            </a:endParaRPr>
          </a:p>
          <a:p>
            <a:r>
              <a:rPr lang="pt-BR" sz="1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rtl="0"/>
            <a:endParaRPr lang="pt-BR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3151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B134D58-87D9-001C-A86D-AC56A9E1450B}"/>
              </a:ext>
            </a:extLst>
          </p:cNvPr>
          <p:cNvSpPr txBox="1"/>
          <p:nvPr/>
        </p:nvSpPr>
        <p:spPr>
          <a:xfrm>
            <a:off x="3717790" y="2147966"/>
            <a:ext cx="55147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pt-BR" sz="6600" b="1" dirty="0">
                <a:ea typeface="Open Sans"/>
                <a:cs typeface="Open Sans"/>
                <a:sym typeface="Open Sans"/>
              </a:rPr>
              <a:t>OPERAÇÕES</a:t>
            </a:r>
            <a:r>
              <a:rPr lang="pt-BR" sz="4400" b="1" dirty="0">
                <a:ea typeface="Open Sans"/>
                <a:cs typeface="Open Sans"/>
                <a:sym typeface="Open San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133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325;gfb20ab42bc_14_410">
            <a:extLst>
              <a:ext uri="{FF2B5EF4-FFF2-40B4-BE49-F238E27FC236}">
                <a16:creationId xmlns:a16="http://schemas.microsoft.com/office/drawing/2014/main" id="{B87DE6C3-464B-BA92-1F31-ED2F8EEE7DF3}"/>
              </a:ext>
            </a:extLst>
          </p:cNvPr>
          <p:cNvSpPr txBox="1"/>
          <p:nvPr/>
        </p:nvSpPr>
        <p:spPr>
          <a:xfrm>
            <a:off x="175627" y="880977"/>
            <a:ext cx="6647041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Como chegar ao São Paulo Expo:</a:t>
            </a:r>
            <a:endParaRPr sz="3600" b="1" dirty="0">
              <a:ea typeface="Open Sans"/>
              <a:cs typeface="Open San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2880B30-CCB0-57F5-19F0-AE3F51D6CEDE}"/>
              </a:ext>
            </a:extLst>
          </p:cNvPr>
          <p:cNvSpPr txBox="1"/>
          <p:nvPr/>
        </p:nvSpPr>
        <p:spPr>
          <a:xfrm>
            <a:off x="298641" y="2050304"/>
            <a:ext cx="6094428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FFFFFF"/>
              </a:buClr>
              <a:buSzPts val="3500"/>
            </a:pPr>
            <a:r>
              <a:rPr lang="pt-BR" sz="2000" i="0" u="none" strike="noStrike" baseline="0" dirty="0">
                <a:solidFill>
                  <a:srgbClr val="000000"/>
                </a:solidFill>
              </a:rPr>
              <a:t>O</a:t>
            </a:r>
            <a:r>
              <a:rPr lang="pt-BR" sz="2000" b="1" i="0" u="none" strike="noStrike" baseline="0" dirty="0">
                <a:solidFill>
                  <a:srgbClr val="000000"/>
                </a:solidFill>
              </a:rPr>
              <a:t> </a:t>
            </a:r>
            <a:r>
              <a:rPr lang="pt-BR" sz="2000" b="1" i="0" u="none" strike="noStrike" baseline="0" dirty="0">
                <a:solidFill>
                  <a:schemeClr val="accent2">
                    <a:lumMod val="75000"/>
                  </a:schemeClr>
                </a:solidFill>
              </a:rPr>
              <a:t>Pavilhão São Paulo Expo 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fica localizado às margens da Rodovia dos Imigrantes, KM 1,5 – Jabaquara, São Paulo – SP;</a:t>
            </a:r>
            <a:r>
              <a:rPr lang="pt-BR" sz="1800" dirty="0"/>
              <a:t> </a:t>
            </a:r>
            <a:endParaRPr lang="pt-BR" sz="2000" b="0" i="0" u="none" strike="noStrike" baseline="0" dirty="0">
              <a:solidFill>
                <a:srgbClr val="000000"/>
              </a:solidFill>
              <a:latin typeface="Roboto"/>
              <a:ea typeface="Roboto"/>
              <a:cs typeface="Robo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solidFill>
                <a:srgbClr val="000000"/>
              </a:solidFill>
            </a:endParaRPr>
          </a:p>
          <a:p>
            <a:r>
              <a:rPr lang="pt-BR" sz="2000" b="1" dirty="0">
                <a:solidFill>
                  <a:schemeClr val="accent2">
                    <a:lumMod val="75000"/>
                  </a:schemeClr>
                </a:solidFill>
              </a:rPr>
              <a:t>Carga e Descarga </a:t>
            </a:r>
            <a:r>
              <a:rPr lang="pt-BR" sz="1800" b="1" dirty="0"/>
              <a:t>– 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Para os serviços de Carga e descarga de materiais o acesso deverá ser feito através da Rua Etruscos, 24 – Vila da Saúde, São Paulo – SP (acesso a Rua Etruscos por meio da Av. Miguel Estefano, 2.972).</a:t>
            </a:r>
            <a:endParaRPr lang="pt-BR" sz="1800" b="1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2A1471A4-ADE6-8352-F85A-6DA1766E9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668" y="783363"/>
            <a:ext cx="4893972" cy="408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4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370866" y="193086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Estacionamento e Valores 2024</a:t>
            </a:r>
          </a:p>
        </p:txBody>
      </p:sp>
      <p:sp>
        <p:nvSpPr>
          <p:cNvPr id="14" name="CaixaDeTexto 5">
            <a:extLst>
              <a:ext uri="{FF2B5EF4-FFF2-40B4-BE49-F238E27FC236}">
                <a16:creationId xmlns:a16="http://schemas.microsoft.com/office/drawing/2014/main" id="{120A8C72-AF3B-9106-8BB3-6435E2AD4630}"/>
              </a:ext>
            </a:extLst>
          </p:cNvPr>
          <p:cNvSpPr txBox="1"/>
          <p:nvPr/>
        </p:nvSpPr>
        <p:spPr>
          <a:xfrm>
            <a:off x="432032" y="822201"/>
            <a:ext cx="5417574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Calibri"/>
                <a:ea typeface="Calibri"/>
                <a:cs typeface="Calibri"/>
              </a:rPr>
              <a:t>Durante a montagem, veículos de passeio devem usar o edifício garagem do São Paulo Expo. O estacionamento contém 4.500 vagas.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400" b="0" i="0" u="none" strike="noStrike" baseline="0" dirty="0">
                <a:latin typeface="CIDFont+F7"/>
              </a:rPr>
              <a:t>Edifício Garagem – entrada pelas ruas internas do complexo </a:t>
            </a:r>
            <a:r>
              <a:rPr lang="pt-BR" sz="1400" dirty="0">
                <a:latin typeface="CIDFont+F7"/>
              </a:rPr>
              <a:t>                                             </a:t>
            </a:r>
            <a:r>
              <a:rPr lang="pt-BR" sz="1400" b="0" i="0" u="none" strike="noStrike" baseline="0" dirty="0">
                <a:latin typeface="CIDFont+F7"/>
              </a:rPr>
              <a:t>São Paulo Expo, com acesso pela Rodovia dos Imigrantes,</a:t>
            </a:r>
          </a:p>
          <a:p>
            <a:pPr algn="l"/>
            <a:r>
              <a:rPr lang="pt-BR" sz="1400" b="0" i="0" u="none" strike="noStrike" baseline="0" dirty="0">
                <a:latin typeface="CIDFont+F7"/>
              </a:rPr>
              <a:t>1,5km ou pela Av. Miguel </a:t>
            </a:r>
            <a:r>
              <a:rPr lang="pt-BR" sz="1400" b="0" i="0" u="none" strike="noStrike" baseline="0" dirty="0" err="1">
                <a:latin typeface="CIDFont+F7"/>
              </a:rPr>
              <a:t>Esfefano</a:t>
            </a:r>
            <a:r>
              <a:rPr lang="pt-BR" sz="1400" b="0" i="0" u="none" strike="noStrike" baseline="0" dirty="0">
                <a:latin typeface="CIDFont+F7"/>
              </a:rPr>
              <a:t>, 3.989.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400" b="0" i="0" u="none" strike="noStrike" baseline="0" dirty="0">
                <a:latin typeface="CIDFont+F7"/>
              </a:rPr>
              <a:t> </a:t>
            </a:r>
            <a:r>
              <a:rPr lang="pt-BR" sz="1400" dirty="0">
                <a:latin typeface="CIDFont+F7"/>
              </a:rPr>
              <a:t>C</a:t>
            </a:r>
            <a:r>
              <a:rPr lang="pt-BR" sz="1400" b="0" i="0" u="none" strike="noStrike" baseline="0" dirty="0">
                <a:latin typeface="CIDFont+F7"/>
              </a:rPr>
              <a:t>obranças feitas a cada 12h com preço fixo por veículo.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solidFill>
                <a:srgbClr val="FF879E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3079" name="Picture 7">
            <a:extLst>
              <a:ext uri="{FF2B5EF4-FFF2-40B4-BE49-F238E27FC236}">
                <a16:creationId xmlns:a16="http://schemas.microsoft.com/office/drawing/2014/main" id="{4BAD1DE3-B398-E889-9DEA-2E7037E0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40" y="2420796"/>
            <a:ext cx="4505285" cy="275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Linha do tempo&#10;&#10;Descrição gerada automaticamente">
            <a:extLst>
              <a:ext uri="{FF2B5EF4-FFF2-40B4-BE49-F238E27FC236}">
                <a16:creationId xmlns:a16="http://schemas.microsoft.com/office/drawing/2014/main" id="{E5098738-673F-61E2-C9BB-6CAD1944C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422" y="845914"/>
            <a:ext cx="5622546" cy="32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ector recto 18">
            <a:extLst>
              <a:ext uri="{FF2B5EF4-FFF2-40B4-BE49-F238E27FC236}">
                <a16:creationId xmlns:a16="http://schemas.microsoft.com/office/drawing/2014/main" id="{0EA7A5BC-2F7A-E1C7-5AAB-E4EACD59C5D4}"/>
              </a:ext>
            </a:extLst>
          </p:cNvPr>
          <p:cNvSpPr/>
          <p:nvPr/>
        </p:nvSpPr>
        <p:spPr>
          <a:xfrm rot="9235930" flipH="1">
            <a:off x="9520535" y="3236714"/>
            <a:ext cx="1618452" cy="282092"/>
          </a:xfrm>
          <a:prstGeom prst="line">
            <a:avLst/>
          </a:prstGeom>
          <a:solidFill>
            <a:srgbClr val="E71224">
              <a:alpha val="5000"/>
            </a:srgbClr>
          </a:solidFill>
          <a:ln w="76200">
            <a:solidFill>
              <a:srgbClr val="F8773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BDC7352-F7C1-3927-3CE9-D9BF1B94781C}"/>
              </a:ext>
            </a:extLst>
          </p:cNvPr>
          <p:cNvSpPr txBox="1"/>
          <p:nvPr/>
        </p:nvSpPr>
        <p:spPr>
          <a:xfrm>
            <a:off x="6096000" y="4400388"/>
            <a:ext cx="573011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100" dirty="0">
                <a:solidFill>
                  <a:srgbClr val="000000"/>
                </a:solidFill>
                <a:latin typeface="CIDFont+F7"/>
              </a:rPr>
              <a:t>C</a:t>
            </a:r>
            <a:r>
              <a:rPr lang="pt-BR" sz="1100" b="0" i="0" u="none" strike="noStrike" baseline="0" dirty="0">
                <a:solidFill>
                  <a:srgbClr val="000000"/>
                </a:solidFill>
                <a:latin typeface="CIDFont+F7"/>
              </a:rPr>
              <a:t>artões de estacionamento com desconto para o período do evento devem </a:t>
            </a:r>
            <a:r>
              <a:rPr lang="pt-BR" sz="1100" b="0" i="0" u="none" strike="noStrike" baseline="0" dirty="0" err="1">
                <a:solidFill>
                  <a:srgbClr val="000000"/>
                </a:solidFill>
                <a:latin typeface="CIDFont+F7"/>
              </a:rPr>
              <a:t>solicitálos</a:t>
            </a:r>
            <a:endParaRPr lang="pt-BR" sz="1100" b="0" i="0" u="none" strike="noStrike" baseline="0" dirty="0">
              <a:solidFill>
                <a:srgbClr val="000000"/>
              </a:solidFill>
              <a:latin typeface="CIDFont+F7"/>
            </a:endParaRPr>
          </a:p>
          <a:p>
            <a:pPr algn="l"/>
            <a:r>
              <a:rPr lang="pt-BR" sz="1100" b="0" i="0" u="none" strike="noStrike" baseline="0" dirty="0">
                <a:solidFill>
                  <a:srgbClr val="000000"/>
                </a:solidFill>
                <a:latin typeface="CIDFont+F7"/>
              </a:rPr>
              <a:t>diretamente a Índigo: moises.santos@group-indigo.com / </a:t>
            </a:r>
            <a:r>
              <a:rPr lang="pt-BR" sz="1100" b="0" i="0" u="none" strike="noStrike" baseline="0" dirty="0">
                <a:solidFill>
                  <a:srgbClr val="0000FF"/>
                </a:solidFill>
                <a:latin typeface="CIDFont+F7"/>
              </a:rPr>
              <a:t>saopaulo.spexpo@group-indigo.com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3105715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42525B00-C0AC-412B-6B71-43F30BCBE799}"/>
              </a:ext>
            </a:extLst>
          </p:cNvPr>
          <p:cNvSpPr txBox="1"/>
          <p:nvPr/>
        </p:nvSpPr>
        <p:spPr>
          <a:xfrm>
            <a:off x="155852" y="337005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Serviços de Infraestrutura disponíveis no  CAEX:</a:t>
            </a:r>
            <a:endParaRPr sz="3600" b="1" dirty="0">
              <a:ea typeface="Open Sans"/>
              <a:cs typeface="Open Sans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9E0E0F5-D5BF-055B-10ED-614998ABAF8D}"/>
              </a:ext>
            </a:extLst>
          </p:cNvPr>
          <p:cNvSpPr txBox="1"/>
          <p:nvPr/>
        </p:nvSpPr>
        <p:spPr>
          <a:xfrm>
            <a:off x="354476" y="1152805"/>
            <a:ext cx="5931952" cy="43704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lt1"/>
              </a:buClr>
              <a:buSzPts val="3500"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Análise e Liberação de Projetos</a:t>
            </a:r>
            <a:br>
              <a:rPr lang="pt-BR" sz="18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</a:b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Pontos de atendimento dedicados a validação de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  <a:p>
            <a:pPr>
              <a:buSzPts val="3500"/>
            </a:pP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projetos junto ao time de fiscais da feira;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endParaRPr lang="pt-BR" sz="1800" dirty="0">
              <a:solidFill>
                <a:schemeClr val="accent2">
                  <a:lumMod val="75000"/>
                </a:schemeClr>
              </a:solidFill>
              <a:ea typeface="Roboto"/>
              <a:cs typeface="Roboto"/>
            </a:endParaRPr>
          </a:p>
          <a:p>
            <a:pPr>
              <a:buClr>
                <a:schemeClr val="lt1"/>
              </a:buClr>
              <a:buSzPts val="3500"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Pontos Aéreos – Hidráulica e Elétrica</a:t>
            </a:r>
            <a:br>
              <a:rPr lang="pt-BR" sz="18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</a:b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Central de dúvidas e agendamento junto ao time da GL Events/Live;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endParaRPr lang="pt-BR" sz="1800" b="1" dirty="0">
              <a:solidFill>
                <a:schemeClr val="dk1"/>
              </a:solidFill>
              <a:ea typeface="Roboto"/>
              <a:cs typeface="Roboto"/>
            </a:endParaRPr>
          </a:p>
          <a:p>
            <a:pPr>
              <a:buClr>
                <a:schemeClr val="lt1"/>
              </a:buClr>
              <a:buSzPts val="3500"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SST</a:t>
            </a:r>
            <a:br>
              <a:rPr lang="pt-BR" sz="18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</a:b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Central de informações com um painel de dados de Segurança do Trabalho, análises anteriores sobre notificações, acidentes e metas;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endParaRPr lang="pt-BR" b="1" dirty="0">
              <a:solidFill>
                <a:srgbClr val="7030A0"/>
              </a:solidFill>
              <a:ea typeface="Roboto"/>
              <a:cs typeface="Roboto"/>
            </a:endParaRPr>
          </a:p>
          <a:p>
            <a:pPr>
              <a:buClr>
                <a:schemeClr val="lt1"/>
              </a:buClr>
              <a:buSzPts val="3500"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Comunicação de Segurança do Trabalho</a:t>
            </a:r>
            <a:br>
              <a:rPr lang="pt-BR" sz="18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</a:b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Clara e acessível a todos. 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48EB150-0C7B-9959-B173-FB0C4BF213CF}"/>
              </a:ext>
            </a:extLst>
          </p:cNvPr>
          <p:cNvSpPr txBox="1"/>
          <p:nvPr/>
        </p:nvSpPr>
        <p:spPr>
          <a:xfrm>
            <a:off x="5905573" y="1170240"/>
            <a:ext cx="5384684" cy="12311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chemeClr val="lt1"/>
              </a:buClr>
              <a:buSzPts val="3500"/>
            </a:pP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Internet</a:t>
            </a:r>
            <a:br>
              <a:rPr lang="pt-BR" sz="1800" b="1" dirty="0">
                <a:solidFill>
                  <a:schemeClr val="dk1"/>
                </a:solidFill>
                <a:ea typeface="Roboto"/>
                <a:cs typeface="Roboto"/>
                <a:sym typeface="Roboto"/>
              </a:rPr>
            </a:br>
            <a:r>
              <a:rPr lang="pt-BR" sz="1800" dirty="0">
                <a:ea typeface="Roboto"/>
                <a:cs typeface="Roboto"/>
                <a:sym typeface="Roboto"/>
              </a:rPr>
              <a:t>Central de dúvidas e agendamento junto ao time da </a:t>
            </a:r>
            <a:r>
              <a:rPr lang="pt-BR" sz="1800" dirty="0">
                <a:effectLst/>
                <a:ea typeface="Calibri"/>
              </a:rPr>
              <a:t>HTH serviços</a:t>
            </a:r>
            <a:r>
              <a:rPr lang="pt-BR" dirty="0">
                <a:ea typeface="Calibri"/>
              </a:rPr>
              <a:t>.</a:t>
            </a:r>
            <a:endParaRPr lang="pt-BR" sz="1800" dirty="0">
              <a:effectLst/>
              <a:ea typeface="Calibri" panose="020F0502020204030204" pitchFamily="34" charset="0"/>
            </a:endParaRPr>
          </a:p>
          <a:p>
            <a:pPr>
              <a:buClr>
                <a:schemeClr val="lt1"/>
              </a:buClr>
              <a:buSzPts val="3500"/>
            </a:pP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140536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25;gfb20ab42bc_14_410">
            <a:extLst>
              <a:ext uri="{FF2B5EF4-FFF2-40B4-BE49-F238E27FC236}">
                <a16:creationId xmlns:a16="http://schemas.microsoft.com/office/drawing/2014/main" id="{ED5184A1-6AF2-5BB0-3129-DD419B1EECC2}"/>
              </a:ext>
            </a:extLst>
          </p:cNvPr>
          <p:cNvSpPr txBox="1"/>
          <p:nvPr/>
        </p:nvSpPr>
        <p:spPr>
          <a:xfrm>
            <a:off x="323000" y="287844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Manual de Saúde e Segurança no Trabalho (SST)</a:t>
            </a:r>
            <a:endParaRPr sz="3600" b="1" dirty="0">
              <a:ea typeface="Open Sans"/>
              <a:cs typeface="Open Sans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EC2D9F-095C-820D-A8AB-79202B004CD8}"/>
              </a:ext>
            </a:extLst>
          </p:cNvPr>
          <p:cNvSpPr txBox="1"/>
          <p:nvPr/>
        </p:nvSpPr>
        <p:spPr>
          <a:xfrm>
            <a:off x="323000" y="1677941"/>
            <a:ext cx="6011944" cy="25853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buClr>
                <a:srgbClr val="FFFFFF"/>
              </a:buClr>
              <a:buSzPts val="3500"/>
            </a:pPr>
            <a:r>
              <a:rPr lang="pt-BR" sz="1800" i="0" u="none" strike="noStrike" cap="none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Desenvolvemos um </a:t>
            </a:r>
            <a:r>
              <a:rPr lang="pt-BR" sz="1800" b="1" i="0" u="none" strike="noStrike" cap="none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Guia de boas práticas de Segurança do Trabalho</a:t>
            </a:r>
            <a:r>
              <a:rPr lang="pt-BR" sz="1800" i="0" u="none" strike="noStrike" cap="none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 </a:t>
            </a:r>
            <a:r>
              <a:rPr lang="pt-BR" sz="1800" i="0" u="none" strike="noStrike" cap="none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em 2021 com ênfase em atividades em montagem, de forma didática para as montadoras.</a:t>
            </a: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 </a:t>
            </a:r>
            <a:endParaRPr lang="pt-BR" sz="1800" i="0" u="none" strike="noStrike" cap="none" dirty="0">
              <a:solidFill>
                <a:schemeClr val="dk1"/>
              </a:solidFill>
              <a:ea typeface="Roboto"/>
              <a:cs typeface="Robot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endParaRPr lang="pt-BR" sz="1800" dirty="0">
              <a:solidFill>
                <a:srgbClr val="E9416E"/>
              </a:solidFill>
              <a:ea typeface="Roboto"/>
              <a:cs typeface="Roboto"/>
            </a:endParaRPr>
          </a:p>
          <a:p>
            <a:pPr>
              <a:buClr>
                <a:srgbClr val="FFFFFF"/>
              </a:buClr>
              <a:buSzPts val="3500"/>
            </a:pPr>
            <a:r>
              <a:rPr lang="pt-BR" sz="1800" b="1" i="0" u="none" strike="noStrike" cap="none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Esse manual já </a:t>
            </a:r>
            <a:r>
              <a:rPr lang="pt-BR" sz="1800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está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disponível</a:t>
            </a:r>
            <a:r>
              <a:rPr lang="pt-BR" sz="1800" b="1" i="0" u="none" strike="noStrike" cap="none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 no novo </a:t>
            </a:r>
            <a:r>
              <a:rPr lang="pt-BR" sz="1800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Portal NMB</a:t>
            </a:r>
            <a:r>
              <a:rPr lang="pt-BR" sz="1800" b="1" i="0" u="none" strike="noStrike" cap="none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.</a:t>
            </a:r>
            <a:endParaRPr lang="pt-BR" sz="1800" b="1" i="0" u="none" strike="noStrike" cap="none" dirty="0">
              <a:solidFill>
                <a:schemeClr val="accent2">
                  <a:lumMod val="75000"/>
                </a:schemeClr>
              </a:solidFill>
              <a:ea typeface="Roboto"/>
              <a:cs typeface="Roboto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Arial"/>
              <a:buNone/>
            </a:pP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  <a:p>
            <a:pPr>
              <a:buClr>
                <a:srgbClr val="FFFFFF"/>
              </a:buClr>
              <a:buSzPts val="3500"/>
            </a:pP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Para continuarmos entregando um evento seguro e dentro das normas, manteremos a obrigatoriedade do envio da Matriz de Risco preenchida.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</p:txBody>
      </p:sp>
      <p:pic>
        <p:nvPicPr>
          <p:cNvPr id="9" name="Google Shape;295;gfb20ab42bc_14_383">
            <a:extLst>
              <a:ext uri="{FF2B5EF4-FFF2-40B4-BE49-F238E27FC236}">
                <a16:creationId xmlns:a16="http://schemas.microsoft.com/office/drawing/2014/main" id="{B17F6BEE-D5AF-F642-9729-80D3177559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6436" t="125" r="19377" b="8308"/>
          <a:stretch/>
        </p:blipFill>
        <p:spPr>
          <a:xfrm>
            <a:off x="6458983" y="1066148"/>
            <a:ext cx="5165888" cy="4274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5687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B320C962-AFD9-33A6-E70D-BA4B45893765}"/>
              </a:ext>
            </a:extLst>
          </p:cNvPr>
          <p:cNvSpPr txBox="1"/>
          <p:nvPr/>
        </p:nvSpPr>
        <p:spPr>
          <a:xfrm>
            <a:off x="214845" y="277644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Fiscalização Saúde e Segurança no Trabalho (SST)</a:t>
            </a:r>
            <a:endParaRPr sz="3600" b="1" dirty="0">
              <a:ea typeface="Open Sans"/>
              <a:cs typeface="Open San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C680A0C-697B-E25D-395B-61588BA9E3B5}"/>
              </a:ext>
            </a:extLst>
          </p:cNvPr>
          <p:cNvSpPr txBox="1"/>
          <p:nvPr/>
        </p:nvSpPr>
        <p:spPr>
          <a:xfrm>
            <a:off x="285324" y="1062678"/>
            <a:ext cx="562024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Fiscalização de boas práticas de trabalhos de acordos com as normas regulamentadoras.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</a:pP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  <a:p>
            <a:pPr algn="just">
              <a:buClr>
                <a:schemeClr val="lt1"/>
              </a:buClr>
              <a:buSzPts val="3500"/>
            </a:pPr>
            <a:r>
              <a:rPr lang="pt-BR" sz="1800" dirty="0">
                <a:solidFill>
                  <a:schemeClr val="dk1"/>
                </a:solidFill>
                <a:ea typeface="Roboto"/>
                <a:cs typeface="Roboto"/>
                <a:sym typeface="Roboto"/>
              </a:rPr>
              <a:t>Equipes de técnicos em um primeiro momento com intenção principal de orientação e conscientização e em casos extremos penalização.</a:t>
            </a:r>
            <a:endParaRPr lang="pt-BR" sz="1800" dirty="0">
              <a:solidFill>
                <a:schemeClr val="dk1"/>
              </a:solidFill>
              <a:ea typeface="Roboto"/>
              <a:cs typeface="Roboto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FD0D5A3-BE8F-18C5-E26A-FFE75C90E1B7}"/>
              </a:ext>
            </a:extLst>
          </p:cNvPr>
          <p:cNvSpPr txBox="1"/>
          <p:nvPr/>
        </p:nvSpPr>
        <p:spPr>
          <a:xfrm>
            <a:off x="285323" y="3025334"/>
            <a:ext cx="5620249" cy="203132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dirty="0">
                <a:ea typeface="Roboto"/>
                <a:cs typeface="Roboto"/>
                <a:sym typeface="Roboto"/>
              </a:rPr>
              <a:t>Será feita a 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cobrança dos certificados das Normas Regulamentadoras para retirada de pulseira (identificada por cores/</a:t>
            </a:r>
            <a:r>
              <a:rPr lang="pt-BR" b="1" dirty="0" err="1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NRs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)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  <a:ea typeface="Roboto"/>
                <a:cs typeface="Roboto"/>
                <a:sym typeface="Roboto"/>
              </a:rPr>
              <a:t> </a:t>
            </a:r>
            <a:r>
              <a:rPr lang="pt-BR" dirty="0">
                <a:ea typeface="Roboto"/>
                <a:cs typeface="Roboto"/>
                <a:sym typeface="Roboto"/>
              </a:rPr>
              <a:t>de cada um dos montadores. Caso não seja apresentada tal documentação, será disponibilizado no CAEX um link com vídeos de instrução sobre Segurança do Trabalho e, posteriormente, a pulseira. O acesso a feira será vetado sem a mesma.</a:t>
            </a:r>
            <a:endParaRPr lang="pt-BR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10855ED-EB22-B927-9091-0BF932EF8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71" y="938922"/>
            <a:ext cx="3625629" cy="336271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F745E0A-326A-2601-0E59-A59B05032A09}"/>
              </a:ext>
            </a:extLst>
          </p:cNvPr>
          <p:cNvSpPr txBox="1"/>
          <p:nvPr/>
        </p:nvSpPr>
        <p:spPr>
          <a:xfrm>
            <a:off x="6286427" y="4350569"/>
            <a:ext cx="5722374" cy="1085089"/>
          </a:xfrm>
          <a:prstGeom prst="rect">
            <a:avLst/>
          </a:prstGeom>
          <a:solidFill>
            <a:srgbClr val="F87738"/>
          </a:solidFill>
          <a:ln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 dirty="0">
                <a:ea typeface="Calibri"/>
                <a:cs typeface="Calibri"/>
              </a:rPr>
              <a:t>Expositores que visitam a montagem</a:t>
            </a:r>
            <a:endParaRPr lang="pt-BR" sz="1600" dirty="0">
              <a:ea typeface="Calibri"/>
              <a:cs typeface="Calibri"/>
            </a:endParaRPr>
          </a:p>
          <a:p>
            <a:br>
              <a:rPr lang="pt-BR" sz="1600" dirty="0">
                <a:ea typeface="Calibri"/>
                <a:cs typeface="Calibri"/>
              </a:rPr>
            </a:br>
            <a:r>
              <a:rPr lang="pt-BR" sz="1600" dirty="0">
                <a:ea typeface="Calibri"/>
                <a:cs typeface="Calibri"/>
              </a:rPr>
              <a:t>Lembrem-se que é obrigatório o uso dos </a:t>
            </a:r>
            <a:r>
              <a:rPr lang="pt-BR" sz="1600" dirty="0" err="1">
                <a:ea typeface="Calibri"/>
                <a:cs typeface="Calibri"/>
              </a:rPr>
              <a:t>EPI’s</a:t>
            </a:r>
            <a:r>
              <a:rPr lang="pt-BR" sz="1600" dirty="0">
                <a:ea typeface="Calibri"/>
                <a:cs typeface="Calibri"/>
              </a:rPr>
              <a:t>. Não será permitida a entrada sem a vestimenta adequada no pavilhão. </a:t>
            </a:r>
            <a:endParaRPr lang="pt-BR" sz="1600" b="1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8749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25;gfb20ab42bc_14_410">
            <a:extLst>
              <a:ext uri="{FF2B5EF4-FFF2-40B4-BE49-F238E27FC236}">
                <a16:creationId xmlns:a16="http://schemas.microsoft.com/office/drawing/2014/main" id="{7E432DE9-0662-5AB6-8054-17EC21AEB663}"/>
              </a:ext>
            </a:extLst>
          </p:cNvPr>
          <p:cNvSpPr txBox="1"/>
          <p:nvPr/>
        </p:nvSpPr>
        <p:spPr>
          <a:xfrm>
            <a:off x="411491" y="199353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de Montagem Pavilhão 6	</a:t>
            </a: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927C7AAC-12AC-3BEF-0584-B6C80C263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7585278"/>
              </p:ext>
            </p:extLst>
          </p:nvPr>
        </p:nvGraphicFramePr>
        <p:xfrm>
          <a:off x="586493" y="1331347"/>
          <a:ext cx="8095389" cy="3083338"/>
        </p:xfrm>
        <a:graphic>
          <a:graphicData uri="http://schemas.openxmlformats.org/drawingml/2006/table">
            <a:tbl>
              <a:tblPr/>
              <a:tblGrid>
                <a:gridCol w="4541998">
                  <a:extLst>
                    <a:ext uri="{9D8B030D-6E8A-4147-A177-3AD203B41FA5}">
                      <a16:colId xmlns:a16="http://schemas.microsoft.com/office/drawing/2014/main" val="584471171"/>
                    </a:ext>
                  </a:extLst>
                </a:gridCol>
                <a:gridCol w="3553391">
                  <a:extLst>
                    <a:ext uri="{9D8B030D-6E8A-4147-A177-3AD203B41FA5}">
                      <a16:colId xmlns:a16="http://schemas.microsoft.com/office/drawing/2014/main" val="2249972144"/>
                    </a:ext>
                  </a:extLst>
                </a:gridCol>
              </a:tblGrid>
              <a:tr h="85197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Alturas (a partir do piso do pavilhão) Pavilhão 6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  <a:highlight>
                          <a:srgbClr val="F87738"/>
                        </a:highlight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Metragem</a:t>
                      </a:r>
                      <a:r>
                        <a:rPr lang="pt-BR" sz="18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2CEE3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  <a:highlight>
                          <a:srgbClr val="F2CEE3"/>
                        </a:highlight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907079"/>
                  </a:ext>
                </a:extLst>
              </a:tr>
              <a:tr h="649124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mínima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2,20 metros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611487"/>
                  </a:ext>
                </a:extLst>
              </a:tr>
              <a:tr h="649124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máxima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4,50 metros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423423"/>
                  </a:ext>
                </a:extLst>
              </a:tr>
              <a:tr h="93311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máxima com mezanino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b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p/ estandes modulares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5,10 metros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6,00 metros modular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9180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851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4E21F6F-50F0-218B-7A6E-7AF0D50F5DF7}"/>
              </a:ext>
            </a:extLst>
          </p:cNvPr>
          <p:cNvSpPr txBox="1"/>
          <p:nvPr/>
        </p:nvSpPr>
        <p:spPr>
          <a:xfrm>
            <a:off x="498836" y="2582614"/>
            <a:ext cx="3848061" cy="8463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400" dirty="0">
                <a:latin typeface="Arial"/>
                <a:ea typeface="+mn-lt"/>
                <a:cs typeface="+mn-lt"/>
              </a:rPr>
              <a:t>O Grupo </a:t>
            </a:r>
            <a:r>
              <a:rPr lang="pt-BR" sz="1400" dirty="0" err="1">
                <a:latin typeface="Arial"/>
                <a:ea typeface="+mn-lt"/>
                <a:cs typeface="+mn-lt"/>
              </a:rPr>
              <a:t>NürnbergMesse</a:t>
            </a:r>
            <a:r>
              <a:rPr lang="pt-BR" sz="1400" dirty="0">
                <a:latin typeface="Arial"/>
                <a:ea typeface="+mn-lt"/>
                <a:cs typeface="+mn-lt"/>
              </a:rPr>
              <a:t> está entre os</a:t>
            </a:r>
            <a:br>
              <a:rPr lang="pt-BR" sz="1400" dirty="0">
                <a:latin typeface="Arial"/>
                <a:ea typeface="+mn-lt"/>
                <a:cs typeface="+mn-lt"/>
              </a:rPr>
            </a:br>
            <a:r>
              <a:rPr lang="pt-BR" sz="2000" b="1" dirty="0">
                <a:solidFill>
                  <a:srgbClr val="F8280C"/>
                </a:solidFill>
                <a:latin typeface="Arial"/>
                <a:ea typeface="+mn-lt"/>
                <a:cs typeface="+mn-lt"/>
              </a:rPr>
              <a:t>15 maiores organizadores</a:t>
            </a:r>
            <a:br>
              <a:rPr lang="pt-BR" sz="2000" b="1" dirty="0">
                <a:solidFill>
                  <a:srgbClr val="F8280C"/>
                </a:solidFill>
                <a:latin typeface="Arial"/>
                <a:ea typeface="+mn-lt"/>
                <a:cs typeface="+mn-lt"/>
              </a:rPr>
            </a:br>
            <a:r>
              <a:rPr lang="pt-BR" sz="1500" dirty="0">
                <a:latin typeface="Arial"/>
                <a:ea typeface="+mn-lt"/>
                <a:cs typeface="+mn-lt"/>
              </a:rPr>
              <a:t>de encontros de </a:t>
            </a:r>
            <a:r>
              <a:rPr lang="pt-BR" sz="1500" dirty="0" err="1">
                <a:latin typeface="Arial"/>
                <a:ea typeface="+mn-lt"/>
                <a:cs typeface="+mn-lt"/>
              </a:rPr>
              <a:t>negócios</a:t>
            </a:r>
            <a:r>
              <a:rPr lang="pt-BR" sz="1500" dirty="0">
                <a:latin typeface="Arial"/>
                <a:ea typeface="+mn-lt"/>
                <a:cs typeface="+mn-lt"/>
              </a:rPr>
              <a:t> do mundo.</a:t>
            </a:r>
            <a:endParaRPr lang="pt-BR" sz="1300" dirty="0">
              <a:latin typeface="Arial"/>
              <a:cs typeface="Calibri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DD79D52-B875-7BAC-59E7-5E17F46D886F}"/>
              </a:ext>
            </a:extLst>
          </p:cNvPr>
          <p:cNvSpPr/>
          <p:nvPr/>
        </p:nvSpPr>
        <p:spPr>
          <a:xfrm>
            <a:off x="567662" y="1728861"/>
            <a:ext cx="3093631" cy="560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2D8EED-19F8-297C-6493-278895C51274}"/>
              </a:ext>
            </a:extLst>
          </p:cNvPr>
          <p:cNvSpPr txBox="1"/>
          <p:nvPr/>
        </p:nvSpPr>
        <p:spPr>
          <a:xfrm>
            <a:off x="746453" y="1808905"/>
            <a:ext cx="2578729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Arial"/>
                <a:cs typeface="Calibri"/>
              </a:rPr>
              <a:t>QUEM ORGANIZA</a:t>
            </a:r>
            <a:endParaRPr lang="pt-BR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341806" y="511278"/>
            <a:ext cx="4846128" cy="5320175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85000" lnSpcReduction="20000"/>
          </a:bodyPr>
          <a:lstStyle/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tx1">
                    <a:alpha val="80000"/>
                  </a:schemeClr>
                </a:solidFill>
                <a:sym typeface="Roboto"/>
              </a:rPr>
              <a:t>Presidente</a:t>
            </a:r>
            <a:endParaRPr lang="en-US" sz="2000" b="1" dirty="0">
              <a:solidFill>
                <a:schemeClr val="tx1">
                  <a:alpha val="80000"/>
                </a:schemeClr>
              </a:solidFill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alpha val="80000"/>
                  </a:schemeClr>
                </a:solidFill>
                <a:sym typeface="Roboto"/>
              </a:rPr>
              <a:t>João Paulo </a:t>
            </a:r>
            <a:r>
              <a:rPr lang="en-US" sz="2000" i="0" u="none" strike="noStrike" cap="none" dirty="0" err="1">
                <a:solidFill>
                  <a:schemeClr val="tx1">
                    <a:alpha val="80000"/>
                  </a:schemeClr>
                </a:solidFill>
                <a:sym typeface="Roboto"/>
              </a:rPr>
              <a:t>Picolo</a:t>
            </a:r>
            <a:endParaRPr lang="en-US" sz="2000" i="0" u="none" strike="noStrike" cap="none" dirty="0">
              <a:solidFill>
                <a:schemeClr val="tx1">
                  <a:alpha val="80000"/>
                </a:schemeClr>
              </a:solidFill>
              <a:sym typeface="Roboto"/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alpha val="80000"/>
                </a:schemeClr>
              </a:solidFill>
              <a:sym typeface="Roboto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tx1">
                    <a:alpha val="80000"/>
                  </a:schemeClr>
                </a:solidFill>
                <a:sym typeface="Roboto"/>
              </a:rPr>
              <a:t>Diretor</a:t>
            </a: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sym typeface="Roboto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i="0" u="none" strike="noStrike" cap="none" dirty="0">
                <a:solidFill>
                  <a:schemeClr val="tx1">
                    <a:alpha val="80000"/>
                  </a:schemeClr>
                </a:solidFill>
                <a:sym typeface="Roboto"/>
              </a:rPr>
              <a:t>Alexandre Brown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endParaRPr lang="en-US" sz="2000" i="0" u="none" strike="noStrike" cap="none" dirty="0">
              <a:solidFill>
                <a:schemeClr val="tx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>
                    <a:alpha val="80000"/>
                  </a:schemeClr>
                </a:solidFill>
                <a:sym typeface="Roboto"/>
              </a:rPr>
              <a:t>Comercial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sym typeface="Roboto"/>
              </a:rPr>
              <a:t>Bia </a:t>
            </a:r>
            <a:r>
              <a:rPr lang="en-US" sz="2000" dirty="0" err="1">
                <a:solidFill>
                  <a:schemeClr val="tx1">
                    <a:alpha val="80000"/>
                  </a:schemeClr>
                </a:solidFill>
                <a:sym typeface="Roboto"/>
              </a:rPr>
              <a:t>Perdigão</a:t>
            </a:r>
            <a:r>
              <a:rPr lang="en-US" sz="2000" dirty="0">
                <a:solidFill>
                  <a:schemeClr val="tx1">
                    <a:alpha val="80000"/>
                  </a:schemeClr>
                </a:solidFill>
                <a:sym typeface="Roboto"/>
              </a:rPr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endParaRPr lang="en-US" sz="2000" i="0" u="none" strike="noStrike" cap="none" dirty="0">
              <a:solidFill>
                <a:schemeClr val="tx1">
                  <a:alpha val="80000"/>
                </a:schemeClr>
              </a:solidFill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tx1">
                    <a:alpha val="80000"/>
                  </a:schemeClr>
                </a:solidFill>
                <a:sym typeface="Roboto"/>
              </a:rPr>
              <a:t>Atendimento</a:t>
            </a:r>
            <a:endParaRPr lang="en-US" sz="2000" b="1" dirty="0">
              <a:solidFill>
                <a:schemeClr val="tx1">
                  <a:alpha val="80000"/>
                </a:schemeClr>
              </a:solidFill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i="0" u="none" strike="noStrike" dirty="0"/>
              <a:t>Carol </a:t>
            </a:r>
            <a:r>
              <a:rPr lang="en-US" sz="2000" dirty="0"/>
              <a:t>Teixeira </a:t>
            </a: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/>
              <a:t>Milene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</a:pPr>
            <a:endParaRPr lang="en-US" sz="2000" i="0" u="none" strike="noStrike" cap="none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SzPts val="21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 err="1">
                <a:solidFill>
                  <a:schemeClr val="tx1">
                    <a:alpha val="80000"/>
                  </a:schemeClr>
                </a:solidFill>
                <a:sym typeface="Roboto"/>
              </a:rPr>
              <a:t>Projetos</a:t>
            </a:r>
            <a:r>
              <a:rPr lang="en-US" sz="2000" b="1" i="0" u="none" strike="noStrike" cap="none" dirty="0">
                <a:solidFill>
                  <a:schemeClr val="tx1">
                    <a:alpha val="80000"/>
                  </a:schemeClr>
                </a:solidFill>
                <a:sym typeface="Roboto"/>
              </a:rPr>
              <a:t> e </a:t>
            </a:r>
            <a:r>
              <a:rPr lang="en-US" sz="2000" b="1" i="0" u="none" strike="noStrike" cap="none" dirty="0" err="1">
                <a:solidFill>
                  <a:schemeClr val="tx1">
                    <a:alpha val="80000"/>
                  </a:schemeClr>
                </a:solidFill>
                <a:sym typeface="Roboto"/>
              </a:rPr>
              <a:t>Operações</a:t>
            </a:r>
            <a:endParaRPr lang="en-US" sz="2000" b="1" i="0" u="none" strike="noStrike" cap="none" dirty="0">
              <a:solidFill>
                <a:schemeClr val="tx1">
                  <a:alpha val="80000"/>
                </a:schemeClr>
              </a:solidFill>
            </a:endParaRP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sym typeface="Roboto"/>
              </a:rPr>
              <a:t>Gustavo Nogueira</a:t>
            </a: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sym typeface="Roboto"/>
              </a:rPr>
              <a:t>Marcus Cavalcanti</a:t>
            </a: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sym typeface="Roboto"/>
              </a:rPr>
              <a:t>Gabriela Wohnrath </a:t>
            </a: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r>
              <a:rPr lang="pt-BR" sz="2000" i="0" u="none" strike="noStrike" cap="none" dirty="0">
                <a:ea typeface="Roboto"/>
                <a:cs typeface="Roboto"/>
                <a:sym typeface="Roboto"/>
              </a:rPr>
              <a:t>Renato Jacob</a:t>
            </a:r>
            <a:endParaRPr lang="pt-BR" sz="2000" dirty="0">
              <a:ea typeface="Roboto"/>
              <a:cs typeface="Roboto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</a:pPr>
            <a:r>
              <a:rPr lang="en-US" sz="2000" dirty="0">
                <a:solidFill>
                  <a:schemeClr val="tx1">
                    <a:alpha val="80000"/>
                  </a:schemeClr>
                </a:solidFill>
                <a:sym typeface="Roboto"/>
              </a:rPr>
              <a:t>	</a:t>
            </a:r>
          </a:p>
          <a:p>
            <a:pPr marL="0" marR="0" lvl="0" indent="-2286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</a:pPr>
            <a:endParaRPr lang="en-US" sz="2000" i="0" u="none" strike="noStrike" cap="none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118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25;gfb20ab42bc_14_410">
            <a:extLst>
              <a:ext uri="{FF2B5EF4-FFF2-40B4-BE49-F238E27FC236}">
                <a16:creationId xmlns:a16="http://schemas.microsoft.com/office/drawing/2014/main" id="{7E432DE9-0662-5AB6-8054-17EC21AEB663}"/>
              </a:ext>
            </a:extLst>
          </p:cNvPr>
          <p:cNvSpPr txBox="1"/>
          <p:nvPr/>
        </p:nvSpPr>
        <p:spPr>
          <a:xfrm>
            <a:off x="411491" y="199353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de Montagem Pavilhão 7	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46098CC5-A862-5947-6FE0-E7392F008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66597"/>
              </p:ext>
            </p:extLst>
          </p:nvPr>
        </p:nvGraphicFramePr>
        <p:xfrm>
          <a:off x="586493" y="1331347"/>
          <a:ext cx="8095389" cy="3083338"/>
        </p:xfrm>
        <a:graphic>
          <a:graphicData uri="http://schemas.openxmlformats.org/drawingml/2006/table">
            <a:tbl>
              <a:tblPr/>
              <a:tblGrid>
                <a:gridCol w="4541998">
                  <a:extLst>
                    <a:ext uri="{9D8B030D-6E8A-4147-A177-3AD203B41FA5}">
                      <a16:colId xmlns:a16="http://schemas.microsoft.com/office/drawing/2014/main" val="584471171"/>
                    </a:ext>
                  </a:extLst>
                </a:gridCol>
                <a:gridCol w="3553391">
                  <a:extLst>
                    <a:ext uri="{9D8B030D-6E8A-4147-A177-3AD203B41FA5}">
                      <a16:colId xmlns:a16="http://schemas.microsoft.com/office/drawing/2014/main" val="2249972144"/>
                    </a:ext>
                  </a:extLst>
                </a:gridCol>
              </a:tblGrid>
              <a:tr h="85197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Alturas (a partir do piso do pavilhão) Pavilhão 7</a:t>
                      </a:r>
                      <a:r>
                        <a:rPr lang="pt-BR" sz="18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  <a:highlight>
                          <a:srgbClr val="F87738"/>
                        </a:highlight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Metragem</a:t>
                      </a:r>
                      <a:r>
                        <a:rPr lang="pt-BR" sz="18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2CEE3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  <a:highlight>
                          <a:srgbClr val="F2CEE3"/>
                        </a:highlight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907079"/>
                  </a:ext>
                </a:extLst>
              </a:tr>
              <a:tr h="649124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mínima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2,20 metros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2611487"/>
                  </a:ext>
                </a:extLst>
              </a:tr>
              <a:tr h="649124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máxima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4,50 metros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6423423"/>
                  </a:ext>
                </a:extLst>
              </a:tr>
              <a:tr h="933115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máxima com mezanino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b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p/ estandes modulares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5,10 metros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6,00 metros modular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1918082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3F08841-419C-6FBD-0ACD-94C83D4CDA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264" y="158714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88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25;gfb20ab42bc_14_410">
            <a:extLst>
              <a:ext uri="{FF2B5EF4-FFF2-40B4-BE49-F238E27FC236}">
                <a16:creationId xmlns:a16="http://schemas.microsoft.com/office/drawing/2014/main" id="{7E432DE9-0662-5AB6-8054-17EC21AEB663}"/>
              </a:ext>
            </a:extLst>
          </p:cNvPr>
          <p:cNvSpPr txBox="1"/>
          <p:nvPr/>
        </p:nvSpPr>
        <p:spPr>
          <a:xfrm>
            <a:off x="313169" y="269587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de Montagem Pavilhão 8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83DC1F5D-C6EE-44B4-80F6-5CE8E710D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378284"/>
              </p:ext>
            </p:extLst>
          </p:nvPr>
        </p:nvGraphicFramePr>
        <p:xfrm>
          <a:off x="425942" y="1477003"/>
          <a:ext cx="7272430" cy="3442786"/>
        </p:xfrm>
        <a:graphic>
          <a:graphicData uri="http://schemas.openxmlformats.org/drawingml/2006/table">
            <a:tbl>
              <a:tblPr/>
              <a:tblGrid>
                <a:gridCol w="4076474">
                  <a:extLst>
                    <a:ext uri="{9D8B030D-6E8A-4147-A177-3AD203B41FA5}">
                      <a16:colId xmlns:a16="http://schemas.microsoft.com/office/drawing/2014/main" val="3873500948"/>
                    </a:ext>
                  </a:extLst>
                </a:gridCol>
                <a:gridCol w="3195956">
                  <a:extLst>
                    <a:ext uri="{9D8B030D-6E8A-4147-A177-3AD203B41FA5}">
                      <a16:colId xmlns:a16="http://schemas.microsoft.com/office/drawing/2014/main" val="4212479935"/>
                    </a:ext>
                  </a:extLst>
                </a:gridCol>
              </a:tblGrid>
              <a:tr h="562998">
                <a:tc>
                  <a:txBody>
                    <a:bodyPr/>
                    <a:lstStyle/>
                    <a:p>
                      <a:pPr algn="l" fontAlgn="base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Alturas (a partir do piso do pavilhão) Pavilhão 8</a:t>
                      </a:r>
                      <a:r>
                        <a:rPr lang="pt-BR" sz="18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  <a:highlight>
                          <a:srgbClr val="F87738"/>
                        </a:highlight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Metragem</a:t>
                      </a:r>
                      <a:r>
                        <a:rPr lang="pt-BR" sz="1800" b="0" i="0" dirty="0">
                          <a:solidFill>
                            <a:srgbClr val="000000"/>
                          </a:solidFill>
                          <a:effectLst/>
                          <a:highlight>
                            <a:srgbClr val="F87738"/>
                          </a:highlight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  <a:highlight>
                          <a:srgbClr val="F87738"/>
                        </a:highlight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7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674056"/>
                  </a:ext>
                </a:extLst>
              </a:tr>
              <a:tr h="596343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mínima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2,20 metros</a:t>
                      </a:r>
                      <a:r>
                        <a:rPr lang="pt-BR" sz="20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364892"/>
                  </a:ext>
                </a:extLst>
              </a:tr>
              <a:tr h="616617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máxima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 (sob teto rebaixado)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3,30 metros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56842"/>
                  </a:ext>
                </a:extLst>
              </a:tr>
              <a:tr h="804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máxima</a:t>
                      </a:r>
                      <a:r>
                        <a:rPr lang="pt-BR" sz="18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 (fora do teto rebaixado)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4,50 metros​</a:t>
                      </a:r>
                    </a:p>
                    <a:p>
                      <a:pPr algn="ctr" fontAlgn="base"/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233765"/>
                  </a:ext>
                </a:extLst>
              </a:tr>
              <a:tr h="616617">
                <a:tc>
                  <a:txBody>
                    <a:bodyPr/>
                    <a:lstStyle/>
                    <a:p>
                      <a:pPr algn="l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Altura máxima com mezanino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b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p/ estandes modulares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Não será permitido Mezanino</a:t>
                      </a:r>
                      <a:r>
                        <a:rPr lang="pt-BR" sz="20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​</a:t>
                      </a:r>
                      <a:endParaRPr lang="pt-B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728951"/>
                  </a:ext>
                </a:extLst>
              </a:tr>
            </a:tbl>
          </a:graphicData>
        </a:graphic>
      </p:graphicFrame>
      <p:sp>
        <p:nvSpPr>
          <p:cNvPr id="8" name="Rectangle 3">
            <a:extLst>
              <a:ext uri="{FF2B5EF4-FFF2-40B4-BE49-F238E27FC236}">
                <a16:creationId xmlns:a16="http://schemas.microsoft.com/office/drawing/2014/main" id="{6BA68282-485D-97EF-4DC9-941F6E06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646" y="1434710"/>
            <a:ext cx="130447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23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BA68282-485D-97EF-4DC9-941F6E06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646" y="1434710"/>
            <a:ext cx="130447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252879" y="286543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e Regras de Montagem </a:t>
            </a:r>
          </a:p>
        </p:txBody>
      </p:sp>
      <p:sp>
        <p:nvSpPr>
          <p:cNvPr id="4" name="CaixaDeTexto 8">
            <a:extLst>
              <a:ext uri="{FF2B5EF4-FFF2-40B4-BE49-F238E27FC236}">
                <a16:creationId xmlns:a16="http://schemas.microsoft.com/office/drawing/2014/main" id="{36631BF2-963C-453A-F807-ACEF4DEBE137}"/>
              </a:ext>
            </a:extLst>
          </p:cNvPr>
          <p:cNvSpPr txBox="1"/>
          <p:nvPr/>
        </p:nvSpPr>
        <p:spPr>
          <a:xfrm>
            <a:off x="442950" y="1002139"/>
            <a:ext cx="6133057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Pontos Aéreos</a:t>
            </a:r>
            <a:endParaRPr lang="pt-BR" sz="2000" b="1" dirty="0">
              <a:solidFill>
                <a:srgbClr val="FF0000"/>
              </a:solidFill>
              <a:highlight>
                <a:srgbClr val="FFFF00"/>
              </a:highlight>
              <a:ea typeface="Roboto"/>
              <a:cs typeface="Roboto"/>
              <a:sym typeface="Roboto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0000"/>
              </a:solidFill>
              <a:highlight>
                <a:srgbClr val="FFFF00"/>
              </a:highlight>
              <a:ea typeface="Roboto"/>
              <a:cs typeface="Roboto"/>
            </a:endParaRPr>
          </a:p>
          <a:p>
            <a:pPr algn="just"/>
            <a:r>
              <a:rPr lang="en-US" dirty="0"/>
              <a:t>.</a:t>
            </a:r>
            <a:r>
              <a:rPr lang="pt-BR" sz="1800" b="0" i="0" u="none" strike="noStrike" baseline="0" dirty="0">
                <a:latin typeface="CIDFont+F6"/>
              </a:rPr>
              <a:t> Os estandes que necessitem pendurar qualquer tipo de estrutura no teto dos pavilhões devem pedir autorização prévia</a:t>
            </a: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e contratar os cabos necessários diretamente ao São Paulo Expo, com a GL.</a:t>
            </a:r>
          </a:p>
          <a:p>
            <a:pPr algn="l"/>
            <a:endParaRPr lang="pt-BR" sz="1800" b="0" i="0" u="none" strike="noStrike" baseline="0" dirty="0">
              <a:latin typeface="CIDFont+F6"/>
            </a:endParaRP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O Pavilhão permite amarrar ou pendurar em suas treliças</a:t>
            </a:r>
            <a:r>
              <a:rPr lang="pt-BR" dirty="0">
                <a:latin typeface="CIDFont+F6"/>
              </a:rPr>
              <a:t> </a:t>
            </a:r>
            <a:r>
              <a:rPr lang="pt-BR" sz="1800" b="0" i="0" u="none" strike="noStrike" baseline="0" dirty="0">
                <a:latin typeface="CIDFont+F6"/>
              </a:rPr>
              <a:t>desde que seja apresentado um termo de responsabilidade do projeto, projeto estrutural devidamente assinado por um arquiteto ou engenheiro (ART/RRT) e que seja pago cada ponto diretamente ao São Paulo Expo.</a:t>
            </a:r>
          </a:p>
          <a:p>
            <a:pPr algn="just"/>
            <a:endParaRPr lang="pt-BR" dirty="0">
              <a:latin typeface="CIDFont+F6"/>
            </a:endParaRP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Para os estantes que estão localizados </a:t>
            </a:r>
            <a:r>
              <a:rPr lang="pt-BR" dirty="0">
                <a:latin typeface="CIDFont+F6"/>
              </a:rPr>
              <a:t>abaixo do teto rebaixado não existe pontos aéreos. </a:t>
            </a:r>
          </a:p>
          <a:p>
            <a:pPr algn="just"/>
            <a:endParaRPr lang="pt-BR" dirty="0">
              <a:highlight>
                <a:srgbClr val="FFFF00"/>
              </a:highlight>
              <a:latin typeface="CIDFont+F6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B7AB376-1D09-7A46-30C6-B2C952CDFFEB}"/>
              </a:ext>
            </a:extLst>
          </p:cNvPr>
          <p:cNvSpPr/>
          <p:nvPr/>
        </p:nvSpPr>
        <p:spPr>
          <a:xfrm>
            <a:off x="7867688" y="841852"/>
            <a:ext cx="2653858" cy="1978880"/>
          </a:xfrm>
          <a:prstGeom prst="rect">
            <a:avLst/>
          </a:prstGeom>
          <a:solidFill>
            <a:srgbClr val="ED6D2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9558C67-4D3F-321F-4104-B41CD5CF8499}"/>
              </a:ext>
            </a:extLst>
          </p:cNvPr>
          <p:cNvSpPr txBox="1"/>
          <p:nvPr/>
        </p:nvSpPr>
        <p:spPr>
          <a:xfrm>
            <a:off x="8034218" y="931455"/>
            <a:ext cx="239545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200" b="1" dirty="0">
                <a:ea typeface="Calibri" panose="020F0502020204030204" pitchFamily="34" charset="0"/>
                <a:cs typeface="Tahoma"/>
              </a:rPr>
              <a:t>ATENÇÃO</a:t>
            </a:r>
            <a:endParaRPr lang="pt-BR" sz="1200" dirty="0">
              <a:latin typeface="+mj-lt"/>
            </a:endParaRPr>
          </a:p>
          <a:p>
            <a:pPr algn="l"/>
            <a:endParaRPr lang="pt-BR" sz="1200" dirty="0">
              <a:latin typeface="+mj-lt"/>
            </a:endParaRPr>
          </a:p>
          <a:p>
            <a:pPr algn="l"/>
            <a:r>
              <a:rPr lang="pt-BR" sz="1200" dirty="0">
                <a:latin typeface="+mj-lt"/>
              </a:rPr>
              <a:t>APROVAÇÃO DO PROJETO  E ACOMPANHAMENTO E </a:t>
            </a:r>
            <a:r>
              <a:rPr lang="pt-BR" sz="1200" u="sng" dirty="0">
                <a:latin typeface="+mj-lt"/>
              </a:rPr>
              <a:t>COMPRA DOS PONTOS</a:t>
            </a:r>
          </a:p>
          <a:p>
            <a:pPr algn="l"/>
            <a:endParaRPr lang="pt-BR" sz="1200" dirty="0">
              <a:latin typeface="+mj-lt"/>
            </a:endParaRPr>
          </a:p>
          <a:p>
            <a:pPr algn="l"/>
            <a:r>
              <a:rPr lang="pt-BR" sz="1200" b="0" i="0" u="none" strike="noStrike" baseline="0" dirty="0" err="1">
                <a:latin typeface="+mj-lt"/>
              </a:rPr>
              <a:t>E-mai</a:t>
            </a:r>
            <a:r>
              <a:rPr lang="pt-BR" sz="1200" b="0" i="0" u="none" strike="noStrike" baseline="0" dirty="0">
                <a:latin typeface="+mj-lt"/>
              </a:rPr>
              <a:t>: cabos.spexpo@glbr.com.br</a:t>
            </a:r>
            <a:endParaRPr lang="pt-BR" sz="1200" b="0" i="0" u="none" strike="noStrike" baseline="0" dirty="0">
              <a:solidFill>
                <a:srgbClr val="FF0000"/>
              </a:solidFill>
              <a:highlight>
                <a:srgbClr val="FFFF00"/>
              </a:highlight>
              <a:latin typeface="+mj-lt"/>
            </a:endParaRPr>
          </a:p>
          <a:p>
            <a:pPr algn="l"/>
            <a:r>
              <a:rPr lang="nb-NO" sz="1200" b="0" i="0" u="none" strike="noStrike" baseline="0" dirty="0">
                <a:latin typeface="+mj-lt"/>
              </a:rPr>
              <a:t>Telefone: +55 11 5067-1704/ 5067-1712</a:t>
            </a:r>
            <a:endParaRPr lang="en-US" sz="1200" dirty="0">
              <a:latin typeface="+mj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BB58F1-CD09-5856-7166-4F2A166D46E5}"/>
              </a:ext>
            </a:extLst>
          </p:cNvPr>
          <p:cNvSpPr txBox="1"/>
          <p:nvPr/>
        </p:nvSpPr>
        <p:spPr>
          <a:xfrm>
            <a:off x="7130845" y="3435043"/>
            <a:ext cx="48055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                               IMPORTANTE </a:t>
            </a:r>
            <a:endParaRPr lang="pt-BR" sz="1800" b="1" dirty="0">
              <a:solidFill>
                <a:srgbClr val="FF0000"/>
              </a:solidFill>
              <a:highlight>
                <a:srgbClr val="FFFF00"/>
              </a:highlight>
              <a:ea typeface="Roboto"/>
              <a:cs typeface="Roboto"/>
              <a:sym typeface="Roboto"/>
            </a:endParaRP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Pontos aéreos sujeito a </a:t>
            </a:r>
            <a:r>
              <a:rPr lang="pt-BR" dirty="0">
                <a:latin typeface="CIDFont+F6"/>
              </a:rPr>
              <a:t>viabilidade estrutural. </a:t>
            </a:r>
            <a:endParaRPr lang="pt-BR" sz="1800" b="0" i="0" u="none" strike="noStrike" baseline="0" dirty="0">
              <a:latin typeface="CIDFont+F6"/>
            </a:endParaRPr>
          </a:p>
        </p:txBody>
      </p:sp>
    </p:spTree>
    <p:extLst>
      <p:ext uri="{BB962C8B-B14F-4D97-AF65-F5344CB8AC3E}">
        <p14:creationId xmlns:p14="http://schemas.microsoft.com/office/powerpoint/2010/main" val="874441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727807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BA68282-485D-97EF-4DC9-941F6E06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646" y="1434710"/>
            <a:ext cx="130447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252879" y="286543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e Regras de Montagem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FD57E9-8E24-0509-9E8E-31A022D17D41}"/>
              </a:ext>
            </a:extLst>
          </p:cNvPr>
          <p:cNvSpPr txBox="1"/>
          <p:nvPr/>
        </p:nvSpPr>
        <p:spPr>
          <a:xfrm>
            <a:off x="360185" y="1002139"/>
            <a:ext cx="6748949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Previsão/cálculo de energia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F0000"/>
              </a:solidFill>
              <a:ea typeface="Roboto"/>
              <a:cs typeface="Roboto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ea typeface="Roboto"/>
                <a:cs typeface="Roboto"/>
                <a:sym typeface="Roboto"/>
              </a:rPr>
              <a:t>É de suma importância o cálculo prévio de consumo de energia antes do início da montagem. </a:t>
            </a:r>
            <a:r>
              <a:rPr lang="pt-BR" sz="1800" b="1" dirty="0">
                <a:ea typeface="Roboto"/>
                <a:cs typeface="Roboto"/>
                <a:sym typeface="Roboto"/>
              </a:rPr>
              <a:t>Devido à estrutura do SP Expo no Pavilhão 6, 7 e 8 ser via canaletas</a:t>
            </a:r>
            <a:r>
              <a:rPr lang="pt-BR" b="1" dirty="0">
                <a:ea typeface="Roboto"/>
                <a:cs typeface="Roboto"/>
                <a:sym typeface="Roboto"/>
              </a:rPr>
              <a:t>. </a:t>
            </a:r>
            <a:r>
              <a:rPr lang="pt-BR" dirty="0">
                <a:ea typeface="Roboto"/>
                <a:cs typeface="Roboto"/>
                <a:sym typeface="Roboto"/>
              </a:rPr>
              <a:t>A</a:t>
            </a:r>
            <a:r>
              <a:rPr lang="pt-BR" sz="1800" dirty="0">
                <a:ea typeface="Roboto"/>
                <a:cs typeface="Roboto"/>
                <a:sym typeface="Roboto"/>
              </a:rPr>
              <a:t> solicitação tardia de pontos de energia poderão não ser atendidas.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ea typeface="Roboto"/>
              <a:cs typeface="Roboto"/>
              <a:sym typeface="Roboto"/>
            </a:endParaRP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As únicas correntes disponíveis no Pavilhão são 220V MONOFÁSICO e 380 V TRIFÁSICO.</a:t>
            </a: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Caso seus equipamentos necessitem de correntes 110V é preciso providenciar um transformador.</a:t>
            </a: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A organização não possuí transformadores para locação.</a:t>
            </a:r>
          </a:p>
          <a:p>
            <a:pPr algn="just"/>
            <a:endParaRPr lang="pt-BR" sz="1800" b="0" i="0" u="none" strike="noStrike" baseline="0" dirty="0">
              <a:latin typeface="CIDFont+F6"/>
            </a:endParaRPr>
          </a:p>
          <a:p>
            <a:pPr algn="just"/>
            <a:r>
              <a:rPr lang="pt-BR" sz="1800" b="0" i="0" u="none" strike="noStrike" baseline="0" dirty="0">
                <a:latin typeface="CIDFont+F6"/>
              </a:rPr>
              <a:t>O pavilhão é energizado apenas na véspera do evento (no último dia de decoração), após a instalação de toda a rede para evitar acidentes.</a:t>
            </a:r>
            <a:endParaRPr lang="pt-BR" sz="1800" dirty="0"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622395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BA68282-485D-97EF-4DC9-941F6E06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646" y="1434710"/>
            <a:ext cx="130447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155112" y="82941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e Regras de Montagem </a:t>
            </a:r>
          </a:p>
        </p:txBody>
      </p:sp>
      <p:sp>
        <p:nvSpPr>
          <p:cNvPr id="4" name="CaixaDeTexto 6">
            <a:extLst>
              <a:ext uri="{FF2B5EF4-FFF2-40B4-BE49-F238E27FC236}">
                <a16:creationId xmlns:a16="http://schemas.microsoft.com/office/drawing/2014/main" id="{2E83E504-7D04-E935-87B1-842616602DDD}"/>
              </a:ext>
            </a:extLst>
          </p:cNvPr>
          <p:cNvSpPr txBox="1"/>
          <p:nvPr/>
        </p:nvSpPr>
        <p:spPr>
          <a:xfrm>
            <a:off x="252879" y="371764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000" b="1" i="0" u="none" strike="noStrike" baseline="0" dirty="0">
              <a:solidFill>
                <a:srgbClr val="FF0000"/>
              </a:solidFill>
            </a:endParaRPr>
          </a:p>
          <a:p>
            <a:r>
              <a:rPr lang="pt-BR" sz="2000" b="1" i="0" u="none" strike="noStrike" baseline="0" dirty="0">
                <a:solidFill>
                  <a:srgbClr val="FF0000"/>
                </a:solidFill>
              </a:rPr>
              <a:t>Acabamento junto aos vizinhos 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7" name="CaixaDeTexto 9">
            <a:extLst>
              <a:ext uri="{FF2B5EF4-FFF2-40B4-BE49-F238E27FC236}">
                <a16:creationId xmlns:a16="http://schemas.microsoft.com/office/drawing/2014/main" id="{483BDB51-DA56-CD48-B9B6-ACAEF8C1FD09}"/>
              </a:ext>
            </a:extLst>
          </p:cNvPr>
          <p:cNvSpPr txBox="1"/>
          <p:nvPr/>
        </p:nvSpPr>
        <p:spPr>
          <a:xfrm>
            <a:off x="252879" y="1082078"/>
            <a:ext cx="76067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</a:rPr>
              <a:t>É obrigatório a realização de acabamentos junto as paredes dos estandes vizinhos (acima de 2,20m) com a mesma qualidade dos acabamentos internos do estande. </a:t>
            </a:r>
          </a:p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</a:rPr>
              <a:t>Solicitamos que utilizem cores neutras como: preto, branco ou cinza. </a:t>
            </a:r>
            <a:endParaRPr lang="pt-BR" dirty="0"/>
          </a:p>
        </p:txBody>
      </p:sp>
      <p:sp>
        <p:nvSpPr>
          <p:cNvPr id="9" name="CaixaDeTexto 11">
            <a:extLst>
              <a:ext uri="{FF2B5EF4-FFF2-40B4-BE49-F238E27FC236}">
                <a16:creationId xmlns:a16="http://schemas.microsoft.com/office/drawing/2014/main" id="{EAC5359D-27D4-8C45-4A1D-F613169D8FF2}"/>
              </a:ext>
            </a:extLst>
          </p:cNvPr>
          <p:cNvSpPr txBox="1"/>
          <p:nvPr/>
        </p:nvSpPr>
        <p:spPr>
          <a:xfrm>
            <a:off x="252879" y="2233618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0" u="none" strike="noStrike" baseline="0" dirty="0">
                <a:solidFill>
                  <a:srgbClr val="FF0000"/>
                </a:solidFill>
              </a:rPr>
              <a:t>Paredes divisórias 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10" name="CaixaDeTexto 13">
            <a:extLst>
              <a:ext uri="{FF2B5EF4-FFF2-40B4-BE49-F238E27FC236}">
                <a16:creationId xmlns:a16="http://schemas.microsoft.com/office/drawing/2014/main" id="{B63124B1-D719-8739-2B18-1A89FB1F0634}"/>
              </a:ext>
            </a:extLst>
          </p:cNvPr>
          <p:cNvSpPr txBox="1"/>
          <p:nvPr/>
        </p:nvSpPr>
        <p:spPr>
          <a:xfrm>
            <a:off x="252879" y="2614986"/>
            <a:ext cx="8156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1800" b="0" i="0" u="none" strike="noStrike" baseline="0" dirty="0">
                <a:solidFill>
                  <a:srgbClr val="000000"/>
                </a:solidFill>
              </a:rPr>
              <a:t>É obrigatória a construção de paredes divisórias nos limites da área sub-locada, e dentro dela, com as áreas vizinhas. </a:t>
            </a:r>
          </a:p>
          <a:p>
            <a:pPr algn="just"/>
            <a:endParaRPr lang="pt-BR" sz="1800" b="0" i="0" u="none" strike="noStrike" baseline="0" dirty="0">
              <a:solidFill>
                <a:srgbClr val="000000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DE61A6D-24E3-7CE0-49DA-9CF964CE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84" y="505709"/>
            <a:ext cx="3259912" cy="292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F2099BC-4CE8-111C-D1FB-C76C822A82C7}"/>
              </a:ext>
            </a:extLst>
          </p:cNvPr>
          <p:cNvSpPr txBox="1"/>
          <p:nvPr/>
        </p:nvSpPr>
        <p:spPr>
          <a:xfrm>
            <a:off x="667390" y="3232581"/>
            <a:ext cx="104546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>
                <a:solidFill>
                  <a:srgbClr val="000000"/>
                </a:solidFill>
              </a:rPr>
              <a:t>Pavilhão 6 e </a:t>
            </a:r>
            <a:r>
              <a:rPr lang="pt-BR" b="1" i="0" u="none" strike="noStrike" baseline="0" dirty="0">
                <a:solidFill>
                  <a:srgbClr val="000000"/>
                </a:solidFill>
              </a:rPr>
              <a:t>7.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0" i="0" u="none" strike="noStrike" baseline="0" dirty="0">
                <a:solidFill>
                  <a:srgbClr val="000000"/>
                </a:solidFill>
              </a:rPr>
              <a:t>A altura mínima deve ser de 2,20m </a:t>
            </a:r>
            <a:endParaRPr lang="pt-BR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0" i="0" u="none" strike="noStrike" baseline="0" dirty="0">
                <a:solidFill>
                  <a:srgbClr val="000000"/>
                </a:solidFill>
              </a:rPr>
              <a:t>A altura máxima de 4,50m, quando estandes térreos, </a:t>
            </a:r>
            <a:endParaRPr lang="pt-BR" dirty="0">
              <a:solidFill>
                <a:srgbClr val="000000"/>
              </a:solidFill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0" i="0" u="none" strike="noStrike" baseline="0" dirty="0">
                <a:solidFill>
                  <a:srgbClr val="000000"/>
                </a:solidFill>
              </a:rPr>
              <a:t>Estandes com mezanino a altura máxima deve ser de 5,10m.</a:t>
            </a:r>
          </a:p>
          <a:p>
            <a:pPr algn="just"/>
            <a:r>
              <a:rPr lang="pt-BR" b="1" dirty="0">
                <a:solidFill>
                  <a:srgbClr val="000000"/>
                </a:solidFill>
              </a:rPr>
              <a:t>Pavilhão 8</a:t>
            </a:r>
            <a:r>
              <a:rPr lang="pt-BR" b="1" i="0" u="none" strike="noStrike" baseline="0" dirty="0">
                <a:solidFill>
                  <a:srgbClr val="000000"/>
                </a:solidFill>
              </a:rPr>
              <a:t>.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A</a:t>
            </a:r>
            <a:r>
              <a:rPr lang="pt-BR" b="0" i="0" u="none" strike="noStrike" baseline="0" dirty="0">
                <a:solidFill>
                  <a:srgbClr val="000000"/>
                </a:solidFill>
              </a:rPr>
              <a:t> altura mínima dos estandes deve ser de 2,20m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b="0" i="0" u="none" strike="noStrike" baseline="0" dirty="0">
                <a:solidFill>
                  <a:srgbClr val="000000"/>
                </a:solidFill>
              </a:rPr>
              <a:t>A altura máxima de 3,30m para os </a:t>
            </a:r>
            <a:r>
              <a:rPr lang="pt-BR" b="1" i="0" u="sng" strike="noStrike" baseline="0" dirty="0">
                <a:solidFill>
                  <a:srgbClr val="000000"/>
                </a:solidFill>
              </a:rPr>
              <a:t>estandes sob do teto rebaixado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</a:rPr>
              <a:t>A</a:t>
            </a:r>
            <a:r>
              <a:rPr lang="pt-BR" b="1" dirty="0">
                <a:solidFill>
                  <a:srgbClr val="000000"/>
                </a:solidFill>
              </a:rPr>
              <a:t> </a:t>
            </a:r>
            <a:r>
              <a:rPr lang="pt-BR" b="0" i="0" u="none" strike="noStrike" baseline="0" dirty="0">
                <a:solidFill>
                  <a:srgbClr val="000000"/>
                </a:solidFill>
              </a:rPr>
              <a:t>altura máxima de 4,50m para os </a:t>
            </a:r>
            <a:r>
              <a:rPr lang="pt-BR" b="1" u="sng" strike="noStrike" baseline="0" dirty="0">
                <a:solidFill>
                  <a:srgbClr val="000000"/>
                </a:solidFill>
              </a:rPr>
              <a:t>estandes que estiverem fora do teto rebaixado. </a:t>
            </a:r>
            <a:endParaRPr lang="pt-BR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82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BA68282-485D-97EF-4DC9-941F6E06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646" y="1434710"/>
            <a:ext cx="130447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252879" y="286543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e Regras de Montagem 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CF7C0DF-41F4-3C80-AC67-C907163A6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096" y="1514866"/>
            <a:ext cx="5799119" cy="325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F2EFCC5-ED81-8302-8340-ECBCC38DA924}"/>
              </a:ext>
            </a:extLst>
          </p:cNvPr>
          <p:cNvSpPr txBox="1"/>
          <p:nvPr/>
        </p:nvSpPr>
        <p:spPr>
          <a:xfrm>
            <a:off x="252879" y="1773899"/>
            <a:ext cx="60944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Toda e qualquer fachada de estande, voltada para rua, deverá, 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obrigatoriamente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respeitar as regras de visibilidade: Fachadas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voltadas para as ruas devem respeitar a visibilidade de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30% de sua extensão (vãos, vidros, acrílicos e guarda corpo); </a:t>
            </a:r>
          </a:p>
          <a:p>
            <a:pPr algn="l"/>
            <a:endParaRPr lang="pt-BR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pt-BR" dirty="0"/>
          </a:p>
          <a:p>
            <a:r>
              <a:rPr lang="pt-BR" dirty="0"/>
              <a:t>Vidros adesivados jateados e filetados não são considerados como visibilidade.</a:t>
            </a:r>
          </a:p>
        </p:txBody>
      </p:sp>
      <p:sp>
        <p:nvSpPr>
          <p:cNvPr id="11" name="CaixaDeTexto 6">
            <a:extLst>
              <a:ext uri="{FF2B5EF4-FFF2-40B4-BE49-F238E27FC236}">
                <a16:creationId xmlns:a16="http://schemas.microsoft.com/office/drawing/2014/main" id="{2E83E504-7D04-E935-87B1-842616602DDD}"/>
              </a:ext>
            </a:extLst>
          </p:cNvPr>
          <p:cNvSpPr txBox="1"/>
          <p:nvPr/>
        </p:nvSpPr>
        <p:spPr>
          <a:xfrm>
            <a:off x="294422" y="808857"/>
            <a:ext cx="6202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000" b="1" i="0" u="none" strike="noStrike" baseline="0" dirty="0">
              <a:solidFill>
                <a:srgbClr val="E9416E"/>
              </a:solidFill>
            </a:endParaRPr>
          </a:p>
          <a:p>
            <a:r>
              <a:rPr lang="pt-BR" sz="2000" b="1" dirty="0">
                <a:solidFill>
                  <a:srgbClr val="FF0000"/>
                </a:solidFill>
              </a:rPr>
              <a:t>Regras de Visibilidade</a:t>
            </a:r>
            <a:r>
              <a:rPr lang="pt-BR" sz="2000" b="1" i="0" u="none" strike="noStrike" baseline="0" dirty="0">
                <a:solidFill>
                  <a:srgbClr val="FF0000"/>
                </a:solidFill>
              </a:rPr>
              <a:t> 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14" name="CaixaDeTexto 8">
            <a:extLst>
              <a:ext uri="{FF2B5EF4-FFF2-40B4-BE49-F238E27FC236}">
                <a16:creationId xmlns:a16="http://schemas.microsoft.com/office/drawing/2014/main" id="{8EA9F732-DAA2-5E77-1BBC-136361EB6DBF}"/>
              </a:ext>
            </a:extLst>
          </p:cNvPr>
          <p:cNvSpPr txBox="1"/>
          <p:nvPr/>
        </p:nvSpPr>
        <p:spPr>
          <a:xfrm>
            <a:off x="270750" y="3042270"/>
            <a:ext cx="609442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pt-BR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pt-BR" sz="18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Laterais menores ou iguais que 6m não terão esta obrigação; </a:t>
            </a:r>
          </a:p>
        </p:txBody>
      </p:sp>
    </p:spTree>
    <p:extLst>
      <p:ext uri="{BB962C8B-B14F-4D97-AF65-F5344CB8AC3E}">
        <p14:creationId xmlns:p14="http://schemas.microsoft.com/office/powerpoint/2010/main" val="38412562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BA68282-485D-97EF-4DC9-941F6E06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646" y="1434710"/>
            <a:ext cx="130447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252879" y="286543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e Regras de Montagem </a:t>
            </a:r>
          </a:p>
        </p:txBody>
      </p:sp>
      <p:sp>
        <p:nvSpPr>
          <p:cNvPr id="7" name="CaixaDeTexto 7">
            <a:extLst>
              <a:ext uri="{FF2B5EF4-FFF2-40B4-BE49-F238E27FC236}">
                <a16:creationId xmlns:a16="http://schemas.microsoft.com/office/drawing/2014/main" id="{DC4CD44E-7CE7-EB79-9D34-0DD14ABB5FA8}"/>
              </a:ext>
            </a:extLst>
          </p:cNvPr>
          <p:cNvSpPr txBox="1"/>
          <p:nvPr/>
        </p:nvSpPr>
        <p:spPr>
          <a:xfrm>
            <a:off x="252879" y="1500929"/>
            <a:ext cx="9982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Somente estandes iguais ou maiores a 50 m² poderão ter mezanino, </a:t>
            </a:r>
            <a:r>
              <a:rPr lang="pt-B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caso os mesmos estejam alocados no pavilhão 6 e 7 .</a:t>
            </a:r>
          </a:p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Altura maxima do Mezanino 5,10m caso o expositor queira inserir grids de iluminação, essa altura não poderar ultrapasar 7,00m;</a:t>
            </a:r>
            <a:endParaRPr lang="pt-BR" dirty="0"/>
          </a:p>
        </p:txBody>
      </p:sp>
      <p:sp>
        <p:nvSpPr>
          <p:cNvPr id="9" name="CaixaDeTexto 6">
            <a:extLst>
              <a:ext uri="{FF2B5EF4-FFF2-40B4-BE49-F238E27FC236}">
                <a16:creationId xmlns:a16="http://schemas.microsoft.com/office/drawing/2014/main" id="{2E83E504-7D04-E935-87B1-842616602DDD}"/>
              </a:ext>
            </a:extLst>
          </p:cNvPr>
          <p:cNvSpPr txBox="1"/>
          <p:nvPr/>
        </p:nvSpPr>
        <p:spPr>
          <a:xfrm>
            <a:off x="252879" y="709603"/>
            <a:ext cx="6202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000" b="1" i="0" u="none" strike="noStrike" baseline="0" dirty="0">
              <a:solidFill>
                <a:srgbClr val="E9416E"/>
              </a:solidFill>
            </a:endParaRPr>
          </a:p>
          <a:p>
            <a:r>
              <a:rPr lang="pt-BR" sz="2000" b="1" dirty="0">
                <a:solidFill>
                  <a:srgbClr val="FF0000"/>
                </a:solidFill>
              </a:rPr>
              <a:t>Mezanino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46B226C-2A5C-769D-7444-476946CA8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4" y="3054239"/>
            <a:ext cx="103346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26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252879" y="286543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e Regras de Montagem </a:t>
            </a:r>
          </a:p>
        </p:txBody>
      </p:sp>
      <p:sp>
        <p:nvSpPr>
          <p:cNvPr id="11" name="CaixaDeTexto 6">
            <a:extLst>
              <a:ext uri="{FF2B5EF4-FFF2-40B4-BE49-F238E27FC236}">
                <a16:creationId xmlns:a16="http://schemas.microsoft.com/office/drawing/2014/main" id="{A0FECD6D-2EE5-5A12-146F-5789B63EEF50}"/>
              </a:ext>
            </a:extLst>
          </p:cNvPr>
          <p:cNvSpPr txBox="1"/>
          <p:nvPr/>
        </p:nvSpPr>
        <p:spPr>
          <a:xfrm>
            <a:off x="382425" y="1137658"/>
            <a:ext cx="10896902" cy="18466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0" u="none" strike="noStrike" baseline="0" dirty="0">
                <a:solidFill>
                  <a:srgbClr val="FF0000"/>
                </a:solidFill>
              </a:rPr>
              <a:t>Aplicação do vidro</a:t>
            </a:r>
          </a:p>
          <a:p>
            <a:pPr algn="l"/>
            <a:r>
              <a:rPr lang="pt-BR" sz="1800" b="0" i="0" u="none" strike="noStrike" baseline="0" dirty="0">
                <a:latin typeface="CIDFont+F6"/>
              </a:rPr>
              <a:t>Para garantir a segurança dos visitantes, os vidros utilizados nos estandes devem ser aplicados de acordo com as</a:t>
            </a:r>
          </a:p>
          <a:p>
            <a:pPr algn="l"/>
            <a:r>
              <a:rPr lang="pt-BR" sz="1800" b="0" i="0" u="none" strike="noStrike" baseline="0" dirty="0">
                <a:latin typeface="CIDFont+F6"/>
              </a:rPr>
              <a:t>determinações da norma </a:t>
            </a:r>
            <a:r>
              <a:rPr lang="pt-BR" sz="1800" b="1" i="0" u="none" strike="noStrike" baseline="0" dirty="0">
                <a:latin typeface="CIDFont+F9"/>
              </a:rPr>
              <a:t>ABNT NBR 7199 — Vidros na construção civil — Projeto, execução e aplicações</a:t>
            </a:r>
            <a:r>
              <a:rPr lang="pt-BR" sz="1800" b="1" i="0" u="none" strike="noStrike" baseline="0" dirty="0">
                <a:latin typeface="CIDFont+F6"/>
              </a:rPr>
              <a:t>.</a:t>
            </a:r>
          </a:p>
          <a:p>
            <a:pPr algn="l"/>
            <a:endParaRPr lang="pt-BR" b="1" dirty="0">
              <a:solidFill>
                <a:srgbClr val="FF0000"/>
              </a:solidFill>
              <a:latin typeface="CIDFont+F6"/>
            </a:endParaRPr>
          </a:p>
          <a:p>
            <a:r>
              <a:rPr lang="pt-BR" sz="2000" dirty="0">
                <a:latin typeface="CIDFont+F6"/>
              </a:rPr>
              <a:t>Todos os expositores estão sujeitos a passar por auditoria da ABRAVIDRO quanto as normas de segurança da ABNT em todos os vidros dentro dos estandes. </a:t>
            </a:r>
            <a:endParaRPr lang="pt-BR" sz="2000" dirty="0">
              <a:cs typeface="Calibri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24949AC-83E5-1992-F97B-D348A56A9C88}"/>
              </a:ext>
            </a:extLst>
          </p:cNvPr>
          <p:cNvSpPr txBox="1"/>
          <p:nvPr/>
        </p:nvSpPr>
        <p:spPr>
          <a:xfrm>
            <a:off x="449660" y="3283816"/>
            <a:ext cx="1128381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b="1" i="0" u="none" strike="noStrike" baseline="0" dirty="0">
                <a:solidFill>
                  <a:srgbClr val="FF0000"/>
                </a:solidFill>
              </a:rPr>
              <a:t>Regra geral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CIDFont+F6"/>
              </a:rPr>
              <a:t>Os vidros verticais instalados abaixo de 1,1m em relação ao piso, seja interno ou externo, em qualquer pavimento, devem ser de segurança.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CIDFont+F6"/>
              </a:rPr>
              <a:t>Para cada aplicação, é preciso verificar quais são os tipos de vidro de segurança (temperado, laminado ou aramado)</a:t>
            </a:r>
          </a:p>
          <a:p>
            <a:pPr algn="l"/>
            <a:r>
              <a:rPr lang="pt-BR" sz="1800" b="0" i="0" u="none" strike="noStrike" baseline="0" dirty="0">
                <a:solidFill>
                  <a:srgbClr val="000000"/>
                </a:solidFill>
                <a:latin typeface="CIDFont+F6"/>
              </a:rPr>
              <a:t>exigidos pela norma 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IDFont+F10"/>
              </a:rPr>
              <a:t>ABNT NBR 7199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IDFont+F6"/>
              </a:rPr>
              <a:t>, pois em algumas aplicações, somente o laminado e o aramado são permitidos.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03133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Google Shape;325;gfb20ab42bc_14_410">
            <a:extLst>
              <a:ext uri="{FF2B5EF4-FFF2-40B4-BE49-F238E27FC236}">
                <a16:creationId xmlns:a16="http://schemas.microsoft.com/office/drawing/2014/main" id="{37BD509F-225C-860B-C0CF-16EB3E282139}"/>
              </a:ext>
            </a:extLst>
          </p:cNvPr>
          <p:cNvSpPr txBox="1"/>
          <p:nvPr/>
        </p:nvSpPr>
        <p:spPr>
          <a:xfrm>
            <a:off x="63948" y="178248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Normas e Regras de Montagem </a:t>
            </a:r>
          </a:p>
        </p:txBody>
      </p:sp>
      <p:sp>
        <p:nvSpPr>
          <p:cNvPr id="10" name="Google Shape;325;gfb20ab42bc_14_410">
            <a:extLst>
              <a:ext uri="{FF2B5EF4-FFF2-40B4-BE49-F238E27FC236}">
                <a16:creationId xmlns:a16="http://schemas.microsoft.com/office/drawing/2014/main" id="{8642E5D2-D893-5FF1-2356-A5AC30911ABB}"/>
              </a:ext>
            </a:extLst>
          </p:cNvPr>
          <p:cNvSpPr txBox="1"/>
          <p:nvPr/>
        </p:nvSpPr>
        <p:spPr>
          <a:xfrm>
            <a:off x="201599" y="1173196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2000" b="1" i="0" u="none" strike="noStrike" baseline="0" dirty="0">
                <a:solidFill>
                  <a:srgbClr val="FF0000"/>
                </a:solidFill>
              </a:rPr>
              <a:t>REGRAS GERAIS </a:t>
            </a:r>
            <a:endParaRPr lang="pt-BR" sz="2000" b="1" dirty="0">
              <a:solidFill>
                <a:srgbClr val="FF0000"/>
              </a:solidFill>
              <a:ea typeface="Open Sans"/>
              <a:cs typeface="Open Sans"/>
              <a:sym typeface="Open San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AF2379A-E4FF-E1BF-744C-6B3E4F801FCE}"/>
              </a:ext>
            </a:extLst>
          </p:cNvPr>
          <p:cNvSpPr txBox="1"/>
          <p:nvPr/>
        </p:nvSpPr>
        <p:spPr>
          <a:xfrm>
            <a:off x="63948" y="1879205"/>
            <a:ext cx="118743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CIDFont+F6"/>
              </a:rPr>
              <a:t>Não é permitida a utilização das áreas de circulação ou áreas de estandes vizinhos para a colocação de materiais e produtos a serem instalados nos estandes.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latin typeface="CIDFont+F6"/>
              </a:rPr>
              <a:t>É </a:t>
            </a:r>
            <a:r>
              <a:rPr lang="pt-BR" sz="1800" b="0" i="0" u="none" strike="noStrike" baseline="0" dirty="0">
                <a:latin typeface="CIDFont+F6"/>
              </a:rPr>
              <a:t>proibido qualquer alteração ou aplicação nas estruturas físicas do pavilhão</a:t>
            </a:r>
            <a:r>
              <a:rPr lang="pt-BR" dirty="0">
                <a:latin typeface="CIDFont+F6"/>
              </a:rPr>
              <a:t>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CIDFont+F6"/>
              </a:rPr>
              <a:t>São de total responsabilidade do expositor/montador danos provocados no piso pelo derrame de combustível, tintas, óleos, fitas duplas face ou outras substâncias;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sz="1800" b="0" i="0" u="none" strike="noStrike" baseline="0" dirty="0">
                <a:latin typeface="CIDFont+F6"/>
              </a:rPr>
              <a:t>Todos os expositores têm a obrigação de utilização dos Equipamentos de Proteção Individual;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000000"/>
                </a:solidFill>
                <a:latin typeface="CIDFont+F6"/>
              </a:rPr>
              <a:t>T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CIDFont+F6"/>
              </a:rPr>
              <a:t>odos os estandes devem obrigatoriamente conter equipamentos de prevenção contra incêndio (Extintor), compatível com os materiais utilizados na montagem do estande, mobiliários e produtos em exposição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48183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1131" y="1414657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184053" y="184457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Importante</a:t>
            </a:r>
          </a:p>
        </p:txBody>
      </p:sp>
      <p:sp>
        <p:nvSpPr>
          <p:cNvPr id="7" name="CaixaDeTexto 5">
            <a:extLst>
              <a:ext uri="{FF2B5EF4-FFF2-40B4-BE49-F238E27FC236}">
                <a16:creationId xmlns:a16="http://schemas.microsoft.com/office/drawing/2014/main" id="{EB063418-997D-0D44-680E-116C7636D831}"/>
              </a:ext>
            </a:extLst>
          </p:cNvPr>
          <p:cNvSpPr txBox="1"/>
          <p:nvPr/>
        </p:nvSpPr>
        <p:spPr>
          <a:xfrm>
            <a:off x="184053" y="706771"/>
            <a:ext cx="62021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sz="2000" b="1" i="0" u="none" strike="noStrike" baseline="0" dirty="0">
              <a:solidFill>
                <a:srgbClr val="E9416E"/>
              </a:solidFill>
            </a:endParaRPr>
          </a:p>
          <a:p>
            <a:r>
              <a:rPr lang="pt-BR" sz="2000" b="1" dirty="0">
                <a:solidFill>
                  <a:srgbClr val="FF0000"/>
                </a:solidFill>
              </a:rPr>
              <a:t>Pavilhão 6 e 7</a:t>
            </a:r>
            <a:endParaRPr lang="pt-BR" sz="2000" dirty="0">
              <a:solidFill>
                <a:srgbClr val="FF0000"/>
              </a:solidFill>
            </a:endParaRPr>
          </a:p>
        </p:txBody>
      </p:sp>
      <p:sp>
        <p:nvSpPr>
          <p:cNvPr id="8" name="CaixaDeTexto 9">
            <a:extLst>
              <a:ext uri="{FF2B5EF4-FFF2-40B4-BE49-F238E27FC236}">
                <a16:creationId xmlns:a16="http://schemas.microsoft.com/office/drawing/2014/main" id="{22FA746C-7CF5-4222-C70D-D22403E6DF2A}"/>
              </a:ext>
            </a:extLst>
          </p:cNvPr>
          <p:cNvSpPr txBox="1"/>
          <p:nvPr/>
        </p:nvSpPr>
        <p:spPr>
          <a:xfrm>
            <a:off x="237936" y="3376058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Calibri"/>
                <a:ea typeface="Roboto"/>
                <a:cs typeface="Roboto"/>
              </a:rPr>
              <a:t>Canaletas chão do Pavilhão</a:t>
            </a:r>
          </a:p>
          <a:p>
            <a:endParaRPr lang="pt-BR" sz="1800" b="1" dirty="0">
              <a:solidFill>
                <a:srgbClr val="FF879E"/>
              </a:solidFill>
              <a:latin typeface="Calibri"/>
              <a:ea typeface="Roboto"/>
              <a:cs typeface="Roboto"/>
            </a:endParaRPr>
          </a:p>
          <a:p>
            <a:r>
              <a:rPr lang="pt-BR" sz="1800" dirty="0">
                <a:latin typeface="Calibri"/>
                <a:ea typeface="Roboto"/>
                <a:cs typeface="Roboto"/>
              </a:rPr>
              <a:t>O fornecimento de energia, água e desague e Ar comprimido será feito pelas canaletas encontradas no chão do Pavilhão. </a:t>
            </a:r>
          </a:p>
        </p:txBody>
      </p:sp>
      <p:sp>
        <p:nvSpPr>
          <p:cNvPr id="9" name="CaixaDeTexto 14">
            <a:extLst>
              <a:ext uri="{FF2B5EF4-FFF2-40B4-BE49-F238E27FC236}">
                <a16:creationId xmlns:a16="http://schemas.microsoft.com/office/drawing/2014/main" id="{CA3DB2B7-2FB0-018F-72E8-477C9F5D94B8}"/>
              </a:ext>
            </a:extLst>
          </p:cNvPr>
          <p:cNvSpPr txBox="1"/>
          <p:nvPr/>
        </p:nvSpPr>
        <p:spPr>
          <a:xfrm>
            <a:off x="291819" y="2975948"/>
            <a:ext cx="60944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rgbClr val="FF0000"/>
                </a:solidFill>
              </a:rPr>
              <a:t>Pavilhão 8 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27809B9-1470-A702-C73F-45270D40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35" y="299642"/>
            <a:ext cx="1901080" cy="1115015"/>
          </a:xfrm>
          <a:prstGeom prst="rect">
            <a:avLst/>
          </a:prstGeom>
        </p:spPr>
      </p:pic>
      <p:pic>
        <p:nvPicPr>
          <p:cNvPr id="9222" name="Picture 6" descr="Linha do tempo&#10;&#10;Descrição gerada automaticamente">
            <a:extLst>
              <a:ext uri="{FF2B5EF4-FFF2-40B4-BE49-F238E27FC236}">
                <a16:creationId xmlns:a16="http://schemas.microsoft.com/office/drawing/2014/main" id="{9ADD6CE7-BBF9-0ED9-CC6B-0EE8B31E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562" y="55207"/>
            <a:ext cx="2507973" cy="299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nector recto 18">
            <a:extLst>
              <a:ext uri="{FF2B5EF4-FFF2-40B4-BE49-F238E27FC236}">
                <a16:creationId xmlns:a16="http://schemas.microsoft.com/office/drawing/2014/main" id="{AB22CF61-90A4-7B18-70BD-1545F6A3EEA4}"/>
              </a:ext>
            </a:extLst>
          </p:cNvPr>
          <p:cNvSpPr/>
          <p:nvPr/>
        </p:nvSpPr>
        <p:spPr>
          <a:xfrm rot="9235930" flipH="1" flipV="1">
            <a:off x="5356810" y="973782"/>
            <a:ext cx="1443185" cy="620454"/>
          </a:xfrm>
          <a:prstGeom prst="line">
            <a:avLst/>
          </a:prstGeom>
          <a:solidFill>
            <a:srgbClr val="E71224">
              <a:alpha val="5000"/>
            </a:srgbClr>
          </a:solidFill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2" name="CaixaDeTexto 9">
            <a:extLst>
              <a:ext uri="{FF2B5EF4-FFF2-40B4-BE49-F238E27FC236}">
                <a16:creationId xmlns:a16="http://schemas.microsoft.com/office/drawing/2014/main" id="{6E4C338D-BA1A-6E7A-5FDB-BFF7666A959C}"/>
              </a:ext>
            </a:extLst>
          </p:cNvPr>
          <p:cNvSpPr txBox="1"/>
          <p:nvPr/>
        </p:nvSpPr>
        <p:spPr>
          <a:xfrm>
            <a:off x="237936" y="1551398"/>
            <a:ext cx="60944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>
                <a:latin typeface="Calibri"/>
                <a:ea typeface="Roboto"/>
                <a:cs typeface="Roboto"/>
              </a:rPr>
              <a:t>Canaletas chão do Pavilhão</a:t>
            </a:r>
          </a:p>
          <a:p>
            <a:endParaRPr lang="pt-BR" sz="1800" b="1" dirty="0">
              <a:solidFill>
                <a:srgbClr val="FF879E"/>
              </a:solidFill>
              <a:latin typeface="Calibri"/>
              <a:ea typeface="Roboto"/>
              <a:cs typeface="Roboto"/>
            </a:endParaRPr>
          </a:p>
          <a:p>
            <a:r>
              <a:rPr lang="pt-BR" sz="1800" dirty="0">
                <a:latin typeface="Calibri"/>
                <a:ea typeface="Roboto"/>
                <a:cs typeface="Roboto"/>
              </a:rPr>
              <a:t>O fornecimento de energia, água e desague e Ar comprimido será feito pelas canaletas encontradas no chão do Pavilhão.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3357E02-EF01-F72E-5DDA-58B36667B4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13" b="6255"/>
          <a:stretch/>
        </p:blipFill>
        <p:spPr>
          <a:xfrm>
            <a:off x="6736785" y="3283079"/>
            <a:ext cx="3215919" cy="18235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B24A8BF-2652-A7FB-7427-D0B88D0A5F82}"/>
              </a:ext>
            </a:extLst>
          </p:cNvPr>
          <p:cNvSpPr txBox="1"/>
          <p:nvPr/>
        </p:nvSpPr>
        <p:spPr>
          <a:xfrm>
            <a:off x="892794" y="4654478"/>
            <a:ext cx="48055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dirty="0">
                <a:solidFill>
                  <a:srgbClr val="FF0000"/>
                </a:solidFill>
                <a:ea typeface="Roboto"/>
                <a:cs typeface="Roboto"/>
                <a:sym typeface="Roboto"/>
              </a:rPr>
              <a:t>                               IMPORTANTE </a:t>
            </a:r>
            <a:endParaRPr lang="pt-BR" sz="1800" b="1" dirty="0">
              <a:solidFill>
                <a:srgbClr val="FF0000"/>
              </a:solidFill>
              <a:highlight>
                <a:srgbClr val="FFFF00"/>
              </a:highlight>
              <a:ea typeface="Roboto"/>
              <a:cs typeface="Roboto"/>
              <a:sym typeface="Roboto"/>
            </a:endParaRPr>
          </a:p>
          <a:p>
            <a:r>
              <a:rPr lang="pt-BR" sz="1800" dirty="0">
                <a:latin typeface="Calibri"/>
                <a:ea typeface="Roboto"/>
                <a:cs typeface="Roboto"/>
              </a:rPr>
              <a:t>Os expositores devem solicitar a planta </a:t>
            </a:r>
            <a:r>
              <a:rPr lang="pt-BR" dirty="0">
                <a:latin typeface="Calibri"/>
                <a:ea typeface="Roboto"/>
                <a:cs typeface="Roboto"/>
              </a:rPr>
              <a:t>técnica</a:t>
            </a:r>
            <a:r>
              <a:rPr lang="pt-BR" sz="1800" dirty="0">
                <a:latin typeface="Calibri"/>
                <a:ea typeface="Roboto"/>
                <a:cs typeface="Roboto"/>
              </a:rPr>
              <a:t> da sua </a:t>
            </a:r>
            <a:r>
              <a:rPr lang="pt-BR" dirty="0">
                <a:latin typeface="Calibri"/>
                <a:ea typeface="Roboto"/>
                <a:cs typeface="Roboto"/>
              </a:rPr>
              <a:t>respectiva área. </a:t>
            </a:r>
            <a:endParaRPr lang="pt-BR" sz="1800" b="0" i="0" u="none" strike="noStrike" baseline="0" dirty="0">
              <a:latin typeface="CIDFont+F6"/>
            </a:endParaRPr>
          </a:p>
        </p:txBody>
      </p:sp>
    </p:spTree>
    <p:extLst>
      <p:ext uri="{BB962C8B-B14F-4D97-AF65-F5344CB8AC3E}">
        <p14:creationId xmlns:p14="http://schemas.microsoft.com/office/powerpoint/2010/main" val="804613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783A873-1874-077B-0768-00882C9A314C}"/>
              </a:ext>
            </a:extLst>
          </p:cNvPr>
          <p:cNvSpPr txBox="1"/>
          <p:nvPr/>
        </p:nvSpPr>
        <p:spPr>
          <a:xfrm>
            <a:off x="3126658" y="232100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ea typeface="Open Sans"/>
                <a:cs typeface="Open Sans"/>
                <a:sym typeface="Open Sans"/>
              </a:rPr>
              <a:t>ATENDIMENTO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895324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164388" y="184457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Som e Música Ambiente</a:t>
            </a:r>
          </a:p>
        </p:txBody>
      </p:sp>
      <p:sp>
        <p:nvSpPr>
          <p:cNvPr id="13" name="CaixaDeTexto 8">
            <a:extLst>
              <a:ext uri="{FF2B5EF4-FFF2-40B4-BE49-F238E27FC236}">
                <a16:creationId xmlns:a16="http://schemas.microsoft.com/office/drawing/2014/main" id="{B3FA2893-767B-3D28-4DB5-CB3EC85E20D7}"/>
              </a:ext>
            </a:extLst>
          </p:cNvPr>
          <p:cNvSpPr txBox="1"/>
          <p:nvPr/>
        </p:nvSpPr>
        <p:spPr>
          <a:xfrm>
            <a:off x="164388" y="890466"/>
            <a:ext cx="781417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0" u="none" strike="noStrike" baseline="0" dirty="0">
                <a:solidFill>
                  <a:srgbClr val="FF0000"/>
                </a:solidFill>
              </a:rPr>
              <a:t>Para shows músicais ao vivo </a:t>
            </a:r>
          </a:p>
          <a:p>
            <a:endParaRPr lang="pt-BR" b="1" dirty="0">
              <a:solidFill>
                <a:srgbClr val="E9416E"/>
              </a:solidFill>
            </a:endParaRPr>
          </a:p>
          <a:p>
            <a:r>
              <a:rPr lang="pt-BR" dirty="0">
                <a:solidFill>
                  <a:srgbClr val="000000"/>
                </a:solidFill>
              </a:rPr>
              <a:t>Deverá</a:t>
            </a:r>
            <a:r>
              <a:rPr lang="pt-BR" sz="1800" b="0" i="0" u="none" strike="noStrike" baseline="0" dirty="0">
                <a:solidFill>
                  <a:srgbClr val="000000"/>
                </a:solidFill>
              </a:rPr>
              <a:t> ser feito o preenchimento do Termo de Responsabilidade de Apresentações Musicais (ANEXOS) devidamente preenchido e assinado para aprovação da NurnbergMesse Brasil. Após preencher enviar para: </a:t>
            </a:r>
          </a:p>
          <a:p>
            <a:r>
              <a:rPr lang="pt-BR" sz="1800" b="0" i="0" u="none" strike="noStrike" baseline="0" dirty="0">
                <a:solidFill>
                  <a:srgbClr val="FF0000"/>
                </a:solidFill>
              </a:rPr>
              <a:t>Glass - </a:t>
            </a:r>
            <a:r>
              <a:rPr lang="pt-BR" sz="1800" u="sng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  <a:hlinkClick r:id="rId3"/>
              </a:rPr>
              <a:t>atendimento12@nmbpartner.com.br </a:t>
            </a:r>
            <a:endParaRPr lang="pt-BR" u="sng" dirty="0">
              <a:solidFill>
                <a:srgbClr val="0000FF"/>
              </a:solidFill>
              <a:effectLst/>
              <a:ea typeface="Verdana" panose="020B0604030504040204" pitchFamily="34" charset="0"/>
              <a:cs typeface="Aptos" panose="020B00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FF0000"/>
                </a:solidFill>
              </a:rPr>
              <a:t>E-SQUADRIA - </a:t>
            </a:r>
            <a:r>
              <a:rPr lang="pt-BR" sz="1800" u="sng" dirty="0">
                <a:solidFill>
                  <a:srgbClr val="0563C1"/>
                </a:solidFill>
                <a:effectLst/>
                <a:highlight>
                  <a:srgbClr val="FFFFFF"/>
                </a:highlight>
                <a:ea typeface="Aptos" panose="020B0004020202020204" pitchFamily="34" charset="0"/>
                <a:hlinkClick r:id="rId4"/>
              </a:rPr>
              <a:t>atendimento18@nmbpartner.com.br</a:t>
            </a:r>
            <a:endParaRPr lang="pt-BR" sz="1800" dirty="0">
              <a:effectLst/>
              <a:highlight>
                <a:srgbClr val="FFFFFF"/>
              </a:highlight>
              <a:ea typeface="Aptos" panose="020B0004020202020204" pitchFamily="34" charset="0"/>
            </a:endParaRPr>
          </a:p>
          <a:p>
            <a:endParaRPr lang="pt-BR" u="sng" dirty="0">
              <a:solidFill>
                <a:srgbClr val="0000FF"/>
              </a:solidFill>
              <a:ea typeface="Verdana" panose="020B0604030504040204" pitchFamily="34" charset="0"/>
              <a:cs typeface="Aptos" panose="020B0004020202020204" pitchFamily="34" charset="0"/>
            </a:endParaRPr>
          </a:p>
        </p:txBody>
      </p:sp>
      <p:sp>
        <p:nvSpPr>
          <p:cNvPr id="17" name="CaixaDeTexto 17">
            <a:extLst>
              <a:ext uri="{FF2B5EF4-FFF2-40B4-BE49-F238E27FC236}">
                <a16:creationId xmlns:a16="http://schemas.microsoft.com/office/drawing/2014/main" id="{0985B830-7F93-EA13-3885-6235C26BBAF0}"/>
              </a:ext>
            </a:extLst>
          </p:cNvPr>
          <p:cNvSpPr txBox="1"/>
          <p:nvPr/>
        </p:nvSpPr>
        <p:spPr>
          <a:xfrm>
            <a:off x="164388" y="3229568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noProof="1">
                <a:ea typeface="+mn-lt"/>
                <a:cs typeface="+mn-lt"/>
              </a:rPr>
              <a:t>Música ao vivo só será permitida 01 hora antes do término do evento, mediante aprovação por escrito da permissora e com nível máximo de 80 decibéis.</a:t>
            </a:r>
          </a:p>
        </p:txBody>
      </p:sp>
      <p:sp>
        <p:nvSpPr>
          <p:cNvPr id="18" name="CaixaDeTexto 13">
            <a:extLst>
              <a:ext uri="{FF2B5EF4-FFF2-40B4-BE49-F238E27FC236}">
                <a16:creationId xmlns:a16="http://schemas.microsoft.com/office/drawing/2014/main" id="{F8B7BC62-1877-002D-1236-D4C333229280}"/>
              </a:ext>
            </a:extLst>
          </p:cNvPr>
          <p:cNvSpPr txBox="1"/>
          <p:nvPr/>
        </p:nvSpPr>
        <p:spPr>
          <a:xfrm>
            <a:off x="164388" y="4398148"/>
            <a:ext cx="60944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noProof="1">
                <a:solidFill>
                  <a:srgbClr val="FF0000"/>
                </a:solidFill>
                <a:ea typeface="+mn-lt"/>
                <a:cs typeface="+mn-lt"/>
              </a:rPr>
              <a:t>A infração do disposto neste item implicará na aplicação das penalidades previstas neste instrumento</a:t>
            </a:r>
            <a:endParaRPr lang="pt-BR" sz="2000" dirty="0">
              <a:solidFill>
                <a:srgbClr val="FF0000"/>
              </a:solidFill>
            </a:endParaRPr>
          </a:p>
        </p:txBody>
      </p:sp>
      <p:pic>
        <p:nvPicPr>
          <p:cNvPr id="10242" name="Picture 2" descr="Desenho de placa de sinalização&#10;&#10;Descrição gerada automaticamente">
            <a:extLst>
              <a:ext uri="{FF2B5EF4-FFF2-40B4-BE49-F238E27FC236}">
                <a16:creationId xmlns:a16="http://schemas.microsoft.com/office/drawing/2014/main" id="{5317AF03-86AB-7FF1-EE6B-4F5AACB4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543">
            <a:off x="8075365" y="261469"/>
            <a:ext cx="2690201" cy="255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925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63949" y="86989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Desmontagem</a:t>
            </a:r>
          </a:p>
        </p:txBody>
      </p:sp>
      <p:sp>
        <p:nvSpPr>
          <p:cNvPr id="4" name="CaixaDeTexto 4">
            <a:extLst>
              <a:ext uri="{FF2B5EF4-FFF2-40B4-BE49-F238E27FC236}">
                <a16:creationId xmlns:a16="http://schemas.microsoft.com/office/drawing/2014/main" id="{7DA3F00E-A070-CE38-3D10-48CB13130C2D}"/>
              </a:ext>
            </a:extLst>
          </p:cNvPr>
          <p:cNvSpPr txBox="1"/>
          <p:nvPr/>
        </p:nvSpPr>
        <p:spPr>
          <a:xfrm>
            <a:off x="63949" y="1072778"/>
            <a:ext cx="10417628" cy="384720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i="1" dirty="0">
                <a:solidFill>
                  <a:srgbClr val="FF0000"/>
                </a:solidFill>
                <a:ea typeface="Roboto"/>
                <a:cs typeface="Roboto"/>
              </a:rPr>
              <a:t>Dia 15/06 das 17h01 às 19h  -</a:t>
            </a:r>
            <a:endParaRPr lang="pt-BR" sz="2000" dirty="0">
              <a:solidFill>
                <a:srgbClr val="FF0000"/>
              </a:solidFill>
            </a:endParaRPr>
          </a:p>
          <a:p>
            <a:r>
              <a:rPr lang="pt-BR" sz="2000" dirty="0">
                <a:ea typeface="Roboto"/>
                <a:cs typeface="Roboto"/>
              </a:rPr>
              <a:t>Liberada a saída de materiais portáteis e de pequeno porte;</a:t>
            </a:r>
          </a:p>
          <a:p>
            <a:endParaRPr lang="pt-BR" sz="2000" dirty="0">
              <a:ea typeface="Roboto"/>
              <a:cs typeface="Roboto"/>
            </a:endParaRPr>
          </a:p>
          <a:p>
            <a:r>
              <a:rPr lang="pt-BR" sz="2000" b="1" i="1" dirty="0">
                <a:solidFill>
                  <a:srgbClr val="FF0000"/>
                </a:solidFill>
                <a:ea typeface="Roboto"/>
                <a:cs typeface="Roboto"/>
              </a:rPr>
              <a:t>Dia 15/06 das 18h01h às 19h00</a:t>
            </a:r>
            <a:br>
              <a:rPr lang="pt-BR" sz="2400" b="1" i="1" dirty="0">
                <a:ea typeface="Roboto"/>
                <a:cs typeface="Roboto"/>
              </a:rPr>
            </a:br>
            <a:r>
              <a:rPr lang="pt-BR" sz="2000" dirty="0">
                <a:ea typeface="Roboto"/>
                <a:cs typeface="Roboto"/>
              </a:rPr>
              <a:t>Retirada do carpete;</a:t>
            </a:r>
            <a:endParaRPr lang="pt-BR" dirty="0">
              <a:ea typeface="Calibri"/>
              <a:cs typeface="Calibri"/>
            </a:endParaRPr>
          </a:p>
          <a:p>
            <a:endParaRPr lang="pt-BR" sz="2400" dirty="0">
              <a:ea typeface="Calibri"/>
              <a:cs typeface="Calibri"/>
            </a:endParaRPr>
          </a:p>
          <a:p>
            <a:r>
              <a:rPr lang="pt-BR" sz="2000" b="1" i="1" dirty="0">
                <a:solidFill>
                  <a:srgbClr val="FF0000"/>
                </a:solidFill>
                <a:ea typeface="Roboto"/>
                <a:cs typeface="Roboto"/>
              </a:rPr>
              <a:t>Dia 15/06 das 20h31 às 14h de 16/06</a:t>
            </a:r>
            <a:br>
              <a:rPr lang="pt-BR" sz="2400" b="1" i="1" dirty="0">
                <a:ea typeface="Roboto"/>
                <a:cs typeface="Roboto"/>
              </a:rPr>
            </a:br>
            <a:r>
              <a:rPr lang="pt-BR" sz="2000" dirty="0">
                <a:ea typeface="Roboto"/>
                <a:cs typeface="Roboto"/>
              </a:rPr>
              <a:t>Retirada dos stands;</a:t>
            </a:r>
          </a:p>
          <a:p>
            <a:endParaRPr lang="pt-BR" sz="2000" dirty="0">
              <a:ea typeface="Roboto"/>
              <a:cs typeface="Roboto"/>
            </a:endParaRPr>
          </a:p>
          <a:p>
            <a:pPr algn="just"/>
            <a:r>
              <a:rPr lang="pt-BR" sz="2000" dirty="0">
                <a:ea typeface="Roboto"/>
                <a:cs typeface="Roboto"/>
              </a:rPr>
              <a:t>A área deverá ser entregue limpa sem qualquer resquício de sujeira ou material;</a:t>
            </a:r>
          </a:p>
          <a:p>
            <a:pPr algn="just"/>
            <a:r>
              <a:rPr lang="pt-BR" sz="2000" dirty="0">
                <a:ea typeface="Roboto"/>
                <a:cs typeface="Roboto"/>
              </a:rPr>
              <a:t>É responsabilidade do expositor manter em seu estande, no período de desmontagem, um funcionário de sua confiança até a total retirada de seus equipamentos e/ou produtos. </a:t>
            </a:r>
          </a:p>
        </p:txBody>
      </p:sp>
    </p:spTree>
    <p:extLst>
      <p:ext uri="{BB962C8B-B14F-4D97-AF65-F5344CB8AC3E}">
        <p14:creationId xmlns:p14="http://schemas.microsoft.com/office/powerpoint/2010/main" val="50154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Google Shape;325;gfb20ab42bc_14_410">
            <a:extLst>
              <a:ext uri="{FF2B5EF4-FFF2-40B4-BE49-F238E27FC236}">
                <a16:creationId xmlns:a16="http://schemas.microsoft.com/office/drawing/2014/main" id="{CFBFD584-0E14-6892-3198-4A2E14057B86}"/>
              </a:ext>
            </a:extLst>
          </p:cNvPr>
          <p:cNvSpPr txBox="1"/>
          <p:nvPr/>
        </p:nvSpPr>
        <p:spPr>
          <a:xfrm>
            <a:off x="0" y="0"/>
            <a:ext cx="9759119" cy="70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Clr>
                <a:srgbClr val="FFFFFF"/>
              </a:buClr>
              <a:buSzPts val="4400"/>
            </a:pPr>
            <a:r>
              <a:rPr lang="pt-BR" sz="3600" b="1" dirty="0">
                <a:ea typeface="Open Sans"/>
                <a:cs typeface="Open Sans"/>
                <a:sym typeface="Open Sans"/>
              </a:rPr>
              <a:t>Desmontagem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AFEEAF1-07E8-6CA4-8F9C-46FD03ADA3B1}"/>
              </a:ext>
            </a:extLst>
          </p:cNvPr>
          <p:cNvSpPr txBox="1"/>
          <p:nvPr/>
        </p:nvSpPr>
        <p:spPr>
          <a:xfrm>
            <a:off x="136774" y="961213"/>
            <a:ext cx="4996542" cy="424731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É</a:t>
            </a:r>
            <a:r>
              <a:rPr lang="pt-BR" b="1" spc="-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de</a:t>
            </a:r>
            <a:r>
              <a:rPr lang="pt-BR" b="1" spc="20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5" dirty="0">
                <a:solidFill>
                  <a:srgbClr val="FF0000"/>
                </a:solidFill>
                <a:ea typeface="Roboto"/>
                <a:cs typeface="Roboto"/>
              </a:rPr>
              <a:t>responsabilidade</a:t>
            </a:r>
            <a:r>
              <a:rPr lang="pt-BR" b="1" spc="1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do</a:t>
            </a:r>
            <a:r>
              <a:rPr lang="pt-BR" b="1" spc="1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10" dirty="0">
                <a:solidFill>
                  <a:srgbClr val="FF0000"/>
                </a:solidFill>
                <a:ea typeface="Roboto"/>
                <a:cs typeface="Roboto"/>
              </a:rPr>
              <a:t>expositor</a:t>
            </a:r>
            <a:r>
              <a:rPr lang="pt-BR" b="1" spc="-1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5" dirty="0">
                <a:solidFill>
                  <a:srgbClr val="FF0000"/>
                </a:solidFill>
                <a:ea typeface="Roboto"/>
                <a:cs typeface="Roboto"/>
              </a:rPr>
              <a:t>desmontar</a:t>
            </a:r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 seu </a:t>
            </a:r>
            <a:r>
              <a:rPr lang="pt-BR" b="1" spc="-10" dirty="0">
                <a:solidFill>
                  <a:srgbClr val="FF0000"/>
                </a:solidFill>
                <a:ea typeface="Roboto"/>
                <a:cs typeface="Roboto"/>
              </a:rPr>
              <a:t>estande</a:t>
            </a:r>
            <a:r>
              <a:rPr lang="pt-BR" b="1" spc="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e</a:t>
            </a:r>
            <a:r>
              <a:rPr lang="pt-BR" b="1" spc="20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15" dirty="0">
                <a:solidFill>
                  <a:srgbClr val="FF0000"/>
                </a:solidFill>
                <a:ea typeface="Roboto"/>
                <a:cs typeface="Roboto"/>
              </a:rPr>
              <a:t>retirar</a:t>
            </a:r>
            <a:r>
              <a:rPr lang="pt-BR" b="1" spc="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seus</a:t>
            </a:r>
            <a:r>
              <a:rPr lang="pt-BR" b="1" spc="-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10" dirty="0">
                <a:solidFill>
                  <a:srgbClr val="FF0000"/>
                </a:solidFill>
                <a:ea typeface="Roboto"/>
                <a:cs typeface="Roboto"/>
              </a:rPr>
              <a:t>produtos</a:t>
            </a:r>
            <a:r>
              <a:rPr lang="pt-BR" b="1" spc="10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e</a:t>
            </a:r>
            <a:r>
              <a:rPr lang="pt-BR" b="1" spc="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5" dirty="0">
                <a:solidFill>
                  <a:srgbClr val="FF0000"/>
                </a:solidFill>
                <a:ea typeface="Roboto"/>
                <a:cs typeface="Roboto"/>
              </a:rPr>
              <a:t>equipamentos </a:t>
            </a:r>
            <a:r>
              <a:rPr lang="pt-BR" b="1" spc="-390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10" dirty="0">
                <a:solidFill>
                  <a:srgbClr val="FF0000"/>
                </a:solidFill>
                <a:ea typeface="Roboto"/>
                <a:cs typeface="Roboto"/>
              </a:rPr>
              <a:t>expostos</a:t>
            </a:r>
            <a:r>
              <a:rPr lang="pt-BR" b="1" spc="-1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5" dirty="0">
                <a:solidFill>
                  <a:srgbClr val="FF0000"/>
                </a:solidFill>
                <a:ea typeface="Roboto"/>
                <a:cs typeface="Roboto"/>
              </a:rPr>
              <a:t>nos </a:t>
            </a:r>
            <a:r>
              <a:rPr lang="pt-BR" b="1" spc="-15" dirty="0">
                <a:solidFill>
                  <a:srgbClr val="FF0000"/>
                </a:solidFill>
                <a:ea typeface="Roboto"/>
                <a:cs typeface="Roboto"/>
              </a:rPr>
              <a:t>prazos</a:t>
            </a:r>
            <a:r>
              <a:rPr lang="pt-BR" b="1" spc="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dirty="0">
                <a:solidFill>
                  <a:srgbClr val="FF0000"/>
                </a:solidFill>
                <a:ea typeface="Roboto"/>
                <a:cs typeface="Roboto"/>
              </a:rPr>
              <a:t>e</a:t>
            </a:r>
            <a:r>
              <a:rPr lang="pt-BR" b="1" spc="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10" dirty="0">
                <a:solidFill>
                  <a:srgbClr val="FF0000"/>
                </a:solidFill>
                <a:ea typeface="Roboto"/>
                <a:cs typeface="Roboto"/>
              </a:rPr>
              <a:t>condições</a:t>
            </a:r>
            <a:r>
              <a:rPr lang="pt-BR" b="1" spc="25" dirty="0">
                <a:solidFill>
                  <a:srgbClr val="FF0000"/>
                </a:solidFill>
                <a:ea typeface="Roboto"/>
                <a:cs typeface="Roboto"/>
              </a:rPr>
              <a:t> </a:t>
            </a:r>
            <a:r>
              <a:rPr lang="pt-BR" b="1" spc="-5" dirty="0">
                <a:solidFill>
                  <a:srgbClr val="FF0000"/>
                </a:solidFill>
                <a:ea typeface="Roboto"/>
                <a:cs typeface="Roboto"/>
              </a:rPr>
              <a:t>estipulados;</a:t>
            </a:r>
          </a:p>
          <a:p>
            <a:pPr algn="just"/>
            <a:endParaRPr lang="pt-BR" dirty="0">
              <a:ea typeface="Calibri"/>
              <a:cs typeface="Calibri"/>
            </a:endParaRPr>
          </a:p>
          <a:p>
            <a:pPr algn="just"/>
            <a:r>
              <a:rPr lang="pt-BR" spc="-5" dirty="0">
                <a:ea typeface="Roboto"/>
                <a:cs typeface="Roboto"/>
              </a:rPr>
              <a:t>Após</a:t>
            </a:r>
            <a:r>
              <a:rPr lang="pt-BR" spc="-1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a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5" dirty="0">
                <a:ea typeface="Roboto"/>
                <a:cs typeface="Roboto"/>
              </a:rPr>
              <a:t>retirada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total</a:t>
            </a:r>
            <a:r>
              <a:rPr lang="pt-BR" dirty="0">
                <a:ea typeface="Roboto"/>
                <a:cs typeface="Roboto"/>
              </a:rPr>
              <a:t> de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objetos </a:t>
            </a:r>
            <a:r>
              <a:rPr lang="pt-BR" dirty="0">
                <a:ea typeface="Roboto"/>
                <a:cs typeface="Roboto"/>
              </a:rPr>
              <a:t>e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limpeza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da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área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demarcada, </a:t>
            </a:r>
            <a:r>
              <a:rPr lang="pt-BR" dirty="0">
                <a:ea typeface="Roboto"/>
                <a:cs typeface="Roboto"/>
              </a:rPr>
              <a:t>o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expositor </a:t>
            </a:r>
            <a:r>
              <a:rPr lang="pt-BR" spc="-15" dirty="0">
                <a:ea typeface="Roboto"/>
                <a:cs typeface="Roboto"/>
              </a:rPr>
              <a:t>e/ou</a:t>
            </a:r>
            <a:r>
              <a:rPr lang="pt-BR" spc="3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montador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deverá, </a:t>
            </a:r>
            <a:r>
              <a:rPr lang="pt-BR" spc="-39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obrigatoriamente,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solicitar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a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u="sng" spc="-10" dirty="0">
                <a:uFill>
                  <a:solidFill>
                    <a:srgbClr val="000000"/>
                  </a:solidFill>
                </a:uFill>
                <a:ea typeface="Roboto"/>
                <a:cs typeface="Roboto"/>
              </a:rPr>
              <a:t>vistoria</a:t>
            </a:r>
            <a:r>
              <a:rPr lang="pt-BR" u="sng" dirty="0">
                <a:uFill>
                  <a:solidFill>
                    <a:srgbClr val="000000"/>
                  </a:solidFill>
                </a:uFill>
                <a:ea typeface="Roboto"/>
                <a:cs typeface="Roboto"/>
              </a:rPr>
              <a:t> </a:t>
            </a:r>
            <a:r>
              <a:rPr lang="pt-BR" u="sng" spc="-10" dirty="0">
                <a:uFill>
                  <a:solidFill>
                    <a:srgbClr val="000000"/>
                  </a:solidFill>
                </a:uFill>
                <a:ea typeface="Roboto"/>
                <a:cs typeface="Roboto"/>
              </a:rPr>
              <a:t>prévia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ao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departamento</a:t>
            </a:r>
            <a:r>
              <a:rPr lang="pt-BR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operacional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da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20" dirty="0">
                <a:ea typeface="Roboto"/>
                <a:cs typeface="Roboto"/>
              </a:rPr>
              <a:t>feira.</a:t>
            </a:r>
          </a:p>
          <a:p>
            <a:pPr algn="just"/>
            <a:endParaRPr lang="pt-BR" dirty="0">
              <a:ea typeface="Calibri"/>
              <a:cs typeface="Calibri"/>
            </a:endParaRPr>
          </a:p>
          <a:p>
            <a:pPr algn="just"/>
            <a:r>
              <a:rPr lang="pt-BR" dirty="0">
                <a:ea typeface="Roboto"/>
                <a:cs typeface="Roboto"/>
              </a:rPr>
              <a:t>A </a:t>
            </a:r>
            <a:r>
              <a:rPr lang="pt-BR" spc="-10" dirty="0">
                <a:ea typeface="Roboto"/>
                <a:cs typeface="Roboto"/>
              </a:rPr>
              <a:t>devolução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da </a:t>
            </a:r>
            <a:r>
              <a:rPr lang="pt-BR" spc="-10" dirty="0">
                <a:ea typeface="Roboto"/>
                <a:cs typeface="Roboto"/>
              </a:rPr>
              <a:t>área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deverá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ser</a:t>
            </a:r>
            <a:r>
              <a:rPr lang="pt-BR" spc="-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realizada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pelo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mesmo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responsável</a:t>
            </a:r>
            <a:r>
              <a:rPr lang="pt-BR" spc="-1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que</a:t>
            </a:r>
            <a:r>
              <a:rPr lang="pt-BR" spc="5" dirty="0">
                <a:ea typeface="Roboto"/>
                <a:cs typeface="Roboto"/>
              </a:rPr>
              <a:t> a </a:t>
            </a:r>
            <a:r>
              <a:rPr lang="pt-BR" spc="-10" dirty="0">
                <a:ea typeface="Roboto"/>
                <a:cs typeface="Roboto"/>
              </a:rPr>
              <a:t>recebeu</a:t>
            </a:r>
            <a:r>
              <a:rPr lang="pt-BR" spc="-5" dirty="0">
                <a:ea typeface="Roboto"/>
                <a:cs typeface="Roboto"/>
              </a:rPr>
              <a:t> </a:t>
            </a:r>
            <a:r>
              <a:rPr lang="pt-BR" spc="-15" dirty="0">
                <a:ea typeface="Roboto"/>
                <a:cs typeface="Roboto"/>
              </a:rPr>
              <a:t>durante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a 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montagem,</a:t>
            </a:r>
            <a:r>
              <a:rPr lang="pt-BR" dirty="0">
                <a:ea typeface="Roboto"/>
                <a:cs typeface="Roboto"/>
              </a:rPr>
              <a:t> que</a:t>
            </a:r>
            <a:r>
              <a:rPr lang="pt-BR" spc="2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deverá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vistoriá-la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e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assinar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o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35" dirty="0">
                <a:ea typeface="Roboto"/>
                <a:cs typeface="Roboto"/>
              </a:rPr>
              <a:t>Termo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de</a:t>
            </a:r>
            <a:r>
              <a:rPr lang="pt-BR" spc="2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Devolução</a:t>
            </a:r>
            <a:r>
              <a:rPr lang="pt-BR" spc="3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da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Área,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acompanhado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pelo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fiscal </a:t>
            </a:r>
            <a:r>
              <a:rPr lang="pt-BR" spc="-39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do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pavilhão.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4ACF223-28B2-4519-BD8A-64DCE739ADFE}"/>
              </a:ext>
            </a:extLst>
          </p:cNvPr>
          <p:cNvSpPr txBox="1"/>
          <p:nvPr/>
        </p:nvSpPr>
        <p:spPr>
          <a:xfrm>
            <a:off x="6081917" y="961213"/>
            <a:ext cx="5257800" cy="369331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spc="-15" dirty="0">
                <a:solidFill>
                  <a:srgbClr val="FF0000"/>
                </a:solidFill>
                <a:ea typeface="Open Sans"/>
                <a:cs typeface="Open Sans"/>
              </a:rPr>
              <a:t>ATENÇÃO: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ea typeface="Roboto"/>
                <a:cs typeface="Roboto"/>
              </a:rPr>
              <a:t>A </a:t>
            </a:r>
            <a:r>
              <a:rPr lang="pt-BR" spc="-10" dirty="0">
                <a:ea typeface="Roboto"/>
                <a:cs typeface="Roboto"/>
              </a:rPr>
              <a:t>vistoria final</a:t>
            </a:r>
            <a:r>
              <a:rPr lang="pt-BR" spc="-1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da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área,</a:t>
            </a:r>
            <a:r>
              <a:rPr lang="pt-BR" dirty="0">
                <a:ea typeface="Roboto"/>
                <a:cs typeface="Roboto"/>
              </a:rPr>
              <a:t> </a:t>
            </a:r>
            <a:r>
              <a:rPr lang="pt-BR" spc="-15" dirty="0">
                <a:ea typeface="Roboto"/>
                <a:cs typeface="Roboto"/>
              </a:rPr>
              <a:t>para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15" dirty="0">
                <a:ea typeface="Roboto"/>
                <a:cs typeface="Roboto"/>
              </a:rPr>
              <a:t>aferição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dos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possíveis danos,</a:t>
            </a:r>
            <a:r>
              <a:rPr lang="pt-BR" dirty="0">
                <a:ea typeface="Roboto"/>
                <a:cs typeface="Roboto"/>
              </a:rPr>
              <a:t> se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5" dirty="0">
                <a:ea typeface="Roboto"/>
                <a:cs typeface="Roboto"/>
              </a:rPr>
              <a:t>dará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após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a </a:t>
            </a:r>
            <a:r>
              <a:rPr lang="pt-BR" spc="-10" dirty="0">
                <a:ea typeface="Roboto"/>
                <a:cs typeface="Roboto"/>
              </a:rPr>
              <a:t>limpeza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geral</a:t>
            </a:r>
            <a:r>
              <a:rPr lang="pt-BR" spc="-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do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pavilhão.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ea typeface="Roboto"/>
                <a:cs typeface="Roboto"/>
              </a:rPr>
              <a:t>A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apuração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final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de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danos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somente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é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possível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após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essa</a:t>
            </a:r>
            <a:r>
              <a:rPr lang="pt-BR" spc="-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etapa.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50" dirty="0">
                <a:ea typeface="Roboto"/>
                <a:cs typeface="Roboto"/>
              </a:rPr>
              <a:t>Tal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procedimento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se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5" dirty="0">
                <a:ea typeface="Roboto"/>
                <a:cs typeface="Roboto"/>
              </a:rPr>
              <a:t>faz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necessário, </a:t>
            </a:r>
            <a:r>
              <a:rPr lang="pt-BR" spc="-39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pois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muitas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avarias somente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são </a:t>
            </a:r>
            <a:r>
              <a:rPr lang="pt-BR" spc="-5" dirty="0">
                <a:ea typeface="Roboto"/>
                <a:cs typeface="Roboto"/>
              </a:rPr>
              <a:t>possíveis</a:t>
            </a:r>
            <a:r>
              <a:rPr lang="pt-BR" spc="-2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de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serem vistas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após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limpeza</a:t>
            </a:r>
            <a:r>
              <a:rPr lang="pt-BR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final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do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espaço.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ea typeface="Roboto"/>
                <a:cs typeface="Roboto"/>
              </a:rPr>
              <a:t>Cabe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ao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expositor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5" dirty="0">
                <a:ea typeface="Roboto"/>
                <a:cs typeface="Roboto"/>
              </a:rPr>
              <a:t>e/ou</a:t>
            </a:r>
            <a:r>
              <a:rPr lang="pt-BR" spc="2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montador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aguardar</a:t>
            </a:r>
          </a:p>
          <a:p>
            <a:pPr algn="just"/>
            <a:r>
              <a:rPr lang="pt-BR" dirty="0">
                <a:ea typeface="Roboto"/>
                <a:cs typeface="Roboto"/>
              </a:rPr>
              <a:t>o</a:t>
            </a:r>
            <a:r>
              <a:rPr lang="pt-BR" spc="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parecer</a:t>
            </a:r>
            <a:r>
              <a:rPr lang="pt-BR" spc="3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final,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5" dirty="0">
                <a:ea typeface="Roboto"/>
                <a:cs typeface="Roboto"/>
              </a:rPr>
              <a:t>caso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queira</a:t>
            </a:r>
            <a:r>
              <a:rPr lang="pt-BR" spc="15" dirty="0">
                <a:ea typeface="Roboto"/>
                <a:cs typeface="Roboto"/>
              </a:rPr>
              <a:t> </a:t>
            </a:r>
            <a:r>
              <a:rPr lang="pt-BR" spc="-15" dirty="0">
                <a:ea typeface="Roboto"/>
                <a:cs typeface="Roboto"/>
              </a:rPr>
              <a:t>contestar </a:t>
            </a:r>
            <a:r>
              <a:rPr lang="pt-BR" spc="-5" dirty="0">
                <a:ea typeface="Roboto"/>
                <a:cs typeface="Roboto"/>
              </a:rPr>
              <a:t>algum</a:t>
            </a:r>
            <a:r>
              <a:rPr lang="pt-BR" spc="10" dirty="0">
                <a:ea typeface="Roboto"/>
                <a:cs typeface="Roboto"/>
              </a:rPr>
              <a:t> </a:t>
            </a:r>
            <a:r>
              <a:rPr lang="pt-BR" dirty="0">
                <a:ea typeface="Roboto"/>
                <a:cs typeface="Roboto"/>
              </a:rPr>
              <a:t>dano </a:t>
            </a:r>
            <a:r>
              <a:rPr lang="pt-BR" spc="-395" dirty="0">
                <a:ea typeface="Roboto"/>
                <a:cs typeface="Roboto"/>
              </a:rPr>
              <a:t> </a:t>
            </a:r>
            <a:r>
              <a:rPr lang="pt-BR" spc="-10" dirty="0">
                <a:ea typeface="Roboto"/>
                <a:cs typeface="Roboto"/>
              </a:rPr>
              <a:t>levantado.</a:t>
            </a:r>
          </a:p>
        </p:txBody>
      </p:sp>
    </p:spTree>
    <p:extLst>
      <p:ext uri="{BB962C8B-B14F-4D97-AF65-F5344CB8AC3E}">
        <p14:creationId xmlns:p14="http://schemas.microsoft.com/office/powerpoint/2010/main" val="9306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F1A6F45-5C52-F017-E224-812B6F1E263C}"/>
              </a:ext>
            </a:extLst>
          </p:cNvPr>
          <p:cNvSpPr txBox="1"/>
          <p:nvPr/>
        </p:nvSpPr>
        <p:spPr>
          <a:xfrm>
            <a:off x="1581463" y="2075132"/>
            <a:ext cx="90290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ea typeface="Open Sans"/>
                <a:cs typeface="Open Sans"/>
                <a:sym typeface="Open Sans"/>
              </a:rPr>
              <a:t>MARKETING/COMERCIAL</a:t>
            </a:r>
            <a:endParaRPr lang="pt-BR" sz="6600" dirty="0"/>
          </a:p>
        </p:txBody>
      </p:sp>
    </p:spTree>
    <p:extLst>
      <p:ext uri="{BB962C8B-B14F-4D97-AF65-F5344CB8AC3E}">
        <p14:creationId xmlns:p14="http://schemas.microsoft.com/office/powerpoint/2010/main" val="1875995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EF91CB5-9239-6198-72A1-C36B1993D9B4}"/>
              </a:ext>
            </a:extLst>
          </p:cNvPr>
          <p:cNvSpPr txBox="1"/>
          <p:nvPr/>
        </p:nvSpPr>
        <p:spPr>
          <a:xfrm>
            <a:off x="310350" y="58895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VITRINE DIGITAL</a:t>
            </a: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B47F8A-B8A8-D310-A34B-A09529C83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34" y="1194793"/>
            <a:ext cx="11155332" cy="370574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E0AD38A-666D-2CDF-DD77-E42932A3BD4E}"/>
              </a:ext>
            </a:extLst>
          </p:cNvPr>
          <p:cNvSpPr txBox="1"/>
          <p:nvPr/>
        </p:nvSpPr>
        <p:spPr>
          <a:xfrm>
            <a:off x="355631" y="5158434"/>
            <a:ext cx="609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u="sng">
                <a:solidFill>
                  <a:srgbClr val="0000FF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4"/>
              </a:rPr>
              <a:t>vitrinedigital@nmbpartner.com.br</a:t>
            </a:r>
            <a:endParaRPr lang="pt-BR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721608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AC0E45-8293-48B2-A800-6D2075195DBF}"/>
              </a:ext>
            </a:extLst>
          </p:cNvPr>
          <p:cNvSpPr txBox="1"/>
          <p:nvPr/>
        </p:nvSpPr>
        <p:spPr>
          <a:xfrm>
            <a:off x="310349" y="588957"/>
            <a:ext cx="82784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KIT DO EXPOSITOR | CREDENCIAMENTO ABERTO</a:t>
            </a:r>
            <a:endParaRPr lang="pt-BR" sz="24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DB5438C-0DC6-531C-3711-7CE9D5C794EF}"/>
              </a:ext>
            </a:extLst>
          </p:cNvPr>
          <p:cNvSpPr txBox="1"/>
          <p:nvPr/>
        </p:nvSpPr>
        <p:spPr>
          <a:xfrm>
            <a:off x="528938" y="1253999"/>
            <a:ext cx="78159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Kit do Expositor e convite (portal);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Credenciamento único para Glass e </a:t>
            </a:r>
            <a:r>
              <a:rPr lang="pt-BR" dirty="0" err="1"/>
              <a:t>E-squadria</a:t>
            </a:r>
            <a:r>
              <a:rPr lang="pt-BR" dirty="0"/>
              <a:t> Show;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DA6792-76A8-428C-5314-F0D64208B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362" y="2482745"/>
            <a:ext cx="2953062" cy="296555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25A428D-0BC1-0401-8AAB-4D5810E4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123" y="2484932"/>
            <a:ext cx="2965555" cy="296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195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F0EB51-221B-D456-9447-0A43472585F4}"/>
              </a:ext>
            </a:extLst>
          </p:cNvPr>
          <p:cNvSpPr txBox="1"/>
          <p:nvPr/>
        </p:nvSpPr>
        <p:spPr>
          <a:xfrm>
            <a:off x="310350" y="58895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COMUNICAÇÃO</a:t>
            </a:r>
            <a:endParaRPr lang="pt-BR" sz="240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B058A00-9526-E8A4-1D92-2DE13706F32E}"/>
              </a:ext>
            </a:extLst>
          </p:cNvPr>
          <p:cNvSpPr txBox="1"/>
          <p:nvPr/>
        </p:nvSpPr>
        <p:spPr>
          <a:xfrm>
            <a:off x="1033042" y="1545093"/>
            <a:ext cx="407617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>
                <a:latin typeface="Avenir Next LT Pro"/>
                <a:cs typeface="Calibri"/>
              </a:rPr>
              <a:t>JORNADA DO</a:t>
            </a:r>
            <a:endParaRPr lang="pt-BR" sz="2800" dirty="0">
              <a:latin typeface="Calibri" panose="020F0502020204030204"/>
              <a:ea typeface="Calibri" panose="020F0502020204030204"/>
              <a:cs typeface="Calibri"/>
            </a:endParaRPr>
          </a:p>
          <a:p>
            <a:pPr algn="ctr"/>
            <a:r>
              <a:rPr lang="pt-BR" sz="2800" b="1" dirty="0">
                <a:latin typeface="Avenir Next LT Pro"/>
                <a:cs typeface="Calibri"/>
              </a:rPr>
              <a:t>ESPECIFICADOR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B3A068B-9BEF-25E6-AE27-294BB5D89760}"/>
              </a:ext>
            </a:extLst>
          </p:cNvPr>
          <p:cNvSpPr txBox="1"/>
          <p:nvPr/>
        </p:nvSpPr>
        <p:spPr>
          <a:xfrm>
            <a:off x="904961" y="2750906"/>
            <a:ext cx="2393428" cy="1366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latin typeface="Avenir Next LT Pro"/>
                <a:cs typeface="Calibri"/>
              </a:rPr>
              <a:t>Estandes sinalizados;</a:t>
            </a:r>
            <a:endParaRPr lang="pt-BR" b="1" dirty="0">
              <a:latin typeface="Avenir Next LT Pro"/>
              <a:cs typeface="Calibri"/>
            </a:endParaRPr>
          </a:p>
          <a:p>
            <a:pPr>
              <a:lnSpc>
                <a:spcPct val="130000"/>
              </a:lnSpc>
            </a:pPr>
            <a:endParaRPr lang="pt-BR" dirty="0">
              <a:latin typeface="Avenir Next LT Pro"/>
              <a:cs typeface="Calibri"/>
            </a:endParaRPr>
          </a:p>
          <a:p>
            <a:r>
              <a:rPr lang="pt-BR" dirty="0">
                <a:latin typeface="Avenir Next LT Pro"/>
                <a:cs typeface="Calibri"/>
              </a:rPr>
              <a:t>Tour guiado nos</a:t>
            </a:r>
            <a:br>
              <a:rPr lang="pt-BR" dirty="0">
                <a:latin typeface="Avenir Next LT Pro"/>
                <a:cs typeface="Calibri"/>
              </a:rPr>
            </a:br>
            <a:r>
              <a:rPr lang="pt-BR" dirty="0">
                <a:latin typeface="Avenir Next LT Pro"/>
                <a:cs typeface="Calibri"/>
              </a:rPr>
              <a:t>expositores.</a:t>
            </a:r>
          </a:p>
        </p:txBody>
      </p:sp>
      <p:pic>
        <p:nvPicPr>
          <p:cNvPr id="18" name="Imagem 17" descr="Ícone&#10;&#10;Descrição gerada automaticamente">
            <a:extLst>
              <a:ext uri="{FF2B5EF4-FFF2-40B4-BE49-F238E27FC236}">
                <a16:creationId xmlns:a16="http://schemas.microsoft.com/office/drawing/2014/main" id="{5E62D9E4-9059-FAEA-6426-ED52229DE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57" y="2750906"/>
            <a:ext cx="1309294" cy="1310217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A8F79623-D81B-C568-8539-8FD055E55E00}"/>
              </a:ext>
            </a:extLst>
          </p:cNvPr>
          <p:cNvSpPr txBox="1"/>
          <p:nvPr/>
        </p:nvSpPr>
        <p:spPr>
          <a:xfrm>
            <a:off x="1389993" y="4609954"/>
            <a:ext cx="3362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highlight>
                  <a:srgbClr val="FFFF00"/>
                </a:highlight>
                <a:hlinkClick r:id="rId4"/>
              </a:rPr>
              <a:t>janaina.santos@nm-brasil.com.br</a:t>
            </a:r>
            <a:endParaRPr lang="pt-BR">
              <a:highlight>
                <a:srgbClr val="FFFF00"/>
              </a:highlight>
            </a:endParaRPr>
          </a:p>
          <a:p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E0ACDC7-5A94-9076-5BCF-D0A1B3D282B3}"/>
              </a:ext>
            </a:extLst>
          </p:cNvPr>
          <p:cNvSpPr txBox="1"/>
          <p:nvPr/>
        </p:nvSpPr>
        <p:spPr>
          <a:xfrm>
            <a:off x="6815171" y="1633833"/>
            <a:ext cx="4076178" cy="605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b="1" dirty="0">
                <a:latin typeface="Avenir Next LT Pro"/>
                <a:cs typeface="Calibri"/>
              </a:rPr>
              <a:t>ALÉM DO VIDRO</a:t>
            </a:r>
            <a:endParaRPr lang="pt-BR" sz="2800" dirty="0">
              <a:latin typeface="Calibri" panose="020F0502020204030204"/>
              <a:ea typeface="Calibri" panose="020F0502020204030204"/>
              <a:cs typeface="Calibri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2755E5E-F9D9-D044-58A7-BABAD8C3CA8F}"/>
              </a:ext>
            </a:extLst>
          </p:cNvPr>
          <p:cNvSpPr txBox="1"/>
          <p:nvPr/>
        </p:nvSpPr>
        <p:spPr>
          <a:xfrm>
            <a:off x="7069171" y="2535626"/>
            <a:ext cx="3568178" cy="19205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latin typeface="Avenir Next LT Pro"/>
                <a:ea typeface="+mn-lt"/>
                <a:cs typeface="+mn-lt"/>
              </a:rPr>
              <a:t>Guia Glass South </a:t>
            </a:r>
            <a:r>
              <a:rPr lang="pt-BR" dirty="0" err="1">
                <a:latin typeface="Avenir Next LT Pro"/>
                <a:ea typeface="+mn-lt"/>
                <a:cs typeface="+mn-lt"/>
              </a:rPr>
              <a:t>America</a:t>
            </a:r>
            <a:br>
              <a:rPr lang="pt-BR" dirty="0">
                <a:latin typeface="Avenir Next LT Pro"/>
                <a:ea typeface="+mn-lt"/>
                <a:cs typeface="+mn-lt"/>
              </a:rPr>
            </a:br>
            <a:r>
              <a:rPr lang="pt-BR" dirty="0">
                <a:latin typeface="Avenir Next LT Pro"/>
                <a:ea typeface="+mn-lt"/>
                <a:cs typeface="+mn-lt"/>
              </a:rPr>
              <a:t>e </a:t>
            </a:r>
            <a:r>
              <a:rPr lang="pt-BR" dirty="0" err="1">
                <a:latin typeface="Avenir Next LT Pro"/>
                <a:ea typeface="+mn-lt"/>
                <a:cs typeface="+mn-lt"/>
              </a:rPr>
              <a:t>E-squadria</a:t>
            </a:r>
            <a:r>
              <a:rPr lang="pt-BR" dirty="0">
                <a:latin typeface="Avenir Next LT Pro"/>
                <a:ea typeface="+mn-lt"/>
                <a:cs typeface="+mn-lt"/>
              </a:rPr>
              <a:t> Show</a:t>
            </a:r>
            <a:endParaRPr lang="pt-BR" sz="2800" b="1" dirty="0">
              <a:latin typeface="Avenir Next LT Pro"/>
              <a:ea typeface="+mn-lt"/>
              <a:cs typeface="+mn-lt"/>
            </a:endParaRPr>
          </a:p>
          <a:p>
            <a:br>
              <a:rPr lang="pt-BR" dirty="0">
                <a:latin typeface="Avenir Next LT Pro"/>
                <a:ea typeface="+mn-lt"/>
                <a:cs typeface="+mn-lt"/>
              </a:rPr>
            </a:br>
            <a:r>
              <a:rPr lang="pt-BR" dirty="0">
                <a:latin typeface="Avenir Next LT Pro"/>
                <a:ea typeface="+mn-lt"/>
                <a:cs typeface="+mn-lt"/>
              </a:rPr>
              <a:t>Base visitantes;</a:t>
            </a:r>
          </a:p>
          <a:p>
            <a:r>
              <a:rPr lang="pt-BR" dirty="0">
                <a:latin typeface="Avenir Next LT Pro"/>
                <a:ea typeface="+mn-lt"/>
                <a:cs typeface="+mn-lt"/>
              </a:rPr>
              <a:t>Imprensa.</a:t>
            </a:r>
          </a:p>
          <a:p>
            <a:endParaRPr lang="pt-BR" dirty="0">
              <a:latin typeface="Avenir Next LT Pro"/>
              <a:cs typeface="Calibri"/>
            </a:endParaRPr>
          </a:p>
        </p:txBody>
      </p:sp>
      <p:pic>
        <p:nvPicPr>
          <p:cNvPr id="22" name="Imagem 21" descr="Ícone&#10;&#10;Descrição gerada automaticamente">
            <a:extLst>
              <a:ext uri="{FF2B5EF4-FFF2-40B4-BE49-F238E27FC236}">
                <a16:creationId xmlns:a16="http://schemas.microsoft.com/office/drawing/2014/main" id="{DE509632-F1D2-BDF9-1101-B1ADBD53A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945" y="3090900"/>
            <a:ext cx="1616516" cy="1151466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0C99A5B0-90CF-0729-D028-6A2050E4D01B}"/>
              </a:ext>
            </a:extLst>
          </p:cNvPr>
          <p:cNvSpPr txBox="1"/>
          <p:nvPr/>
        </p:nvSpPr>
        <p:spPr>
          <a:xfrm>
            <a:off x="7275074" y="4565423"/>
            <a:ext cx="3362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ighlight>
                  <a:srgbClr val="FFFF00"/>
                </a:highlight>
                <a:hlinkClick r:id="rId6"/>
              </a:rPr>
              <a:t>comunicacao1@nm-brasil.com.br</a:t>
            </a:r>
            <a:endParaRPr lang="pt-BR" dirty="0">
              <a:highlight>
                <a:srgbClr val="FFFF00"/>
              </a:highlight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3047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EDC7C96-7A77-1514-A131-B9BB1215E0DA}"/>
              </a:ext>
            </a:extLst>
          </p:cNvPr>
          <p:cNvSpPr txBox="1"/>
          <p:nvPr/>
        </p:nvSpPr>
        <p:spPr>
          <a:xfrm>
            <a:off x="310350" y="58895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COMUNICAÇÃO</a:t>
            </a: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326262-86CC-78E2-C2E8-898DEEED7747}"/>
              </a:ext>
            </a:extLst>
          </p:cNvPr>
          <p:cNvSpPr txBox="1"/>
          <p:nvPr/>
        </p:nvSpPr>
        <p:spPr>
          <a:xfrm>
            <a:off x="1033042" y="1545093"/>
            <a:ext cx="407617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 dirty="0">
                <a:latin typeface="Avenir Next LT Pro"/>
                <a:cs typeface="Calibri"/>
              </a:rPr>
              <a:t>JORNADA DO</a:t>
            </a:r>
            <a:endParaRPr lang="pt-BR" sz="2800" dirty="0">
              <a:latin typeface="Calibri" panose="020F0502020204030204"/>
              <a:ea typeface="Calibri" panose="020F0502020204030204"/>
              <a:cs typeface="Calibri"/>
            </a:endParaRPr>
          </a:p>
          <a:p>
            <a:pPr algn="ctr"/>
            <a:r>
              <a:rPr lang="pt-BR" sz="2800" b="1" dirty="0">
                <a:latin typeface="Avenir Next LT Pro"/>
                <a:cs typeface="Calibri"/>
              </a:rPr>
              <a:t>ESPECIFICADOR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D97FC69-36A5-A767-F6E0-3A277218B425}"/>
              </a:ext>
            </a:extLst>
          </p:cNvPr>
          <p:cNvSpPr txBox="1"/>
          <p:nvPr/>
        </p:nvSpPr>
        <p:spPr>
          <a:xfrm>
            <a:off x="904961" y="2750906"/>
            <a:ext cx="2393428" cy="13665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latin typeface="Avenir Next LT Pro"/>
                <a:cs typeface="Calibri"/>
              </a:rPr>
              <a:t>Estandes sinalizados;</a:t>
            </a:r>
            <a:endParaRPr lang="pt-BR" b="1" dirty="0">
              <a:latin typeface="Avenir Next LT Pro"/>
              <a:cs typeface="Calibri"/>
            </a:endParaRPr>
          </a:p>
          <a:p>
            <a:pPr>
              <a:lnSpc>
                <a:spcPct val="130000"/>
              </a:lnSpc>
            </a:pPr>
            <a:endParaRPr lang="pt-BR" dirty="0">
              <a:latin typeface="Avenir Next LT Pro"/>
              <a:cs typeface="Calibri"/>
            </a:endParaRPr>
          </a:p>
          <a:p>
            <a:r>
              <a:rPr lang="pt-BR" dirty="0">
                <a:latin typeface="Avenir Next LT Pro"/>
                <a:cs typeface="Calibri"/>
              </a:rPr>
              <a:t>Tour guiado nos</a:t>
            </a:r>
            <a:br>
              <a:rPr lang="pt-BR" dirty="0">
                <a:latin typeface="Avenir Next LT Pro"/>
                <a:cs typeface="Calibri"/>
              </a:rPr>
            </a:br>
            <a:r>
              <a:rPr lang="pt-BR" dirty="0">
                <a:latin typeface="Avenir Next LT Pro"/>
                <a:cs typeface="Calibri"/>
              </a:rPr>
              <a:t>expositores.</a:t>
            </a:r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301FBF1D-7146-B075-F7C2-48B3D5F3D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857" y="2750906"/>
            <a:ext cx="1309294" cy="1310217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9AC57FC-32D5-E513-221A-1B3828F93815}"/>
              </a:ext>
            </a:extLst>
          </p:cNvPr>
          <p:cNvSpPr txBox="1"/>
          <p:nvPr/>
        </p:nvSpPr>
        <p:spPr>
          <a:xfrm>
            <a:off x="1389993" y="4609954"/>
            <a:ext cx="3362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highlight>
                  <a:srgbClr val="FFFF00"/>
                </a:highlight>
                <a:hlinkClick r:id="rId4"/>
              </a:rPr>
              <a:t>janaina.santos@nm-brasil.com.br</a:t>
            </a:r>
            <a:endParaRPr lang="pt-BR">
              <a:highlight>
                <a:srgbClr val="FFFF00"/>
              </a:highlight>
            </a:endParaRPr>
          </a:p>
          <a:p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E7952F9-F609-DB45-9D1F-E371B85C34DC}"/>
              </a:ext>
            </a:extLst>
          </p:cNvPr>
          <p:cNvSpPr txBox="1"/>
          <p:nvPr/>
        </p:nvSpPr>
        <p:spPr>
          <a:xfrm>
            <a:off x="6815171" y="1633833"/>
            <a:ext cx="4076178" cy="6059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pt-BR" sz="2800" b="1" dirty="0">
                <a:latin typeface="Avenir Next LT Pro"/>
                <a:cs typeface="Calibri"/>
              </a:rPr>
              <a:t>ALÉM DO VIDRO</a:t>
            </a:r>
            <a:endParaRPr lang="pt-BR" sz="2800" dirty="0">
              <a:latin typeface="Calibri" panose="020F0502020204030204"/>
              <a:ea typeface="Calibri" panose="020F0502020204030204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ECB1250-0917-37F3-24E7-92EAE2627241}"/>
              </a:ext>
            </a:extLst>
          </p:cNvPr>
          <p:cNvSpPr txBox="1"/>
          <p:nvPr/>
        </p:nvSpPr>
        <p:spPr>
          <a:xfrm>
            <a:off x="7069171" y="2535626"/>
            <a:ext cx="3568178" cy="19205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pt-BR" dirty="0">
                <a:latin typeface="Avenir Next LT Pro"/>
                <a:ea typeface="+mn-lt"/>
                <a:cs typeface="+mn-lt"/>
              </a:rPr>
              <a:t>Guia Glass South </a:t>
            </a:r>
            <a:r>
              <a:rPr lang="pt-BR" dirty="0" err="1">
                <a:latin typeface="Avenir Next LT Pro"/>
                <a:ea typeface="+mn-lt"/>
                <a:cs typeface="+mn-lt"/>
              </a:rPr>
              <a:t>America</a:t>
            </a:r>
            <a:br>
              <a:rPr lang="pt-BR" dirty="0">
                <a:latin typeface="Avenir Next LT Pro"/>
                <a:ea typeface="+mn-lt"/>
                <a:cs typeface="+mn-lt"/>
              </a:rPr>
            </a:br>
            <a:r>
              <a:rPr lang="pt-BR" dirty="0">
                <a:latin typeface="Avenir Next LT Pro"/>
                <a:ea typeface="+mn-lt"/>
                <a:cs typeface="+mn-lt"/>
              </a:rPr>
              <a:t>e </a:t>
            </a:r>
            <a:r>
              <a:rPr lang="pt-BR" dirty="0" err="1">
                <a:latin typeface="Avenir Next LT Pro"/>
                <a:ea typeface="+mn-lt"/>
                <a:cs typeface="+mn-lt"/>
              </a:rPr>
              <a:t>E-squadria</a:t>
            </a:r>
            <a:r>
              <a:rPr lang="pt-BR" dirty="0">
                <a:latin typeface="Avenir Next LT Pro"/>
                <a:ea typeface="+mn-lt"/>
                <a:cs typeface="+mn-lt"/>
              </a:rPr>
              <a:t> Show</a:t>
            </a:r>
            <a:endParaRPr lang="pt-BR" sz="2800" b="1" dirty="0">
              <a:latin typeface="Avenir Next LT Pro"/>
              <a:ea typeface="+mn-lt"/>
              <a:cs typeface="+mn-lt"/>
            </a:endParaRPr>
          </a:p>
          <a:p>
            <a:br>
              <a:rPr lang="pt-BR" dirty="0">
                <a:latin typeface="Avenir Next LT Pro"/>
                <a:ea typeface="+mn-lt"/>
                <a:cs typeface="+mn-lt"/>
              </a:rPr>
            </a:br>
            <a:r>
              <a:rPr lang="pt-BR" dirty="0">
                <a:latin typeface="Avenir Next LT Pro"/>
                <a:ea typeface="+mn-lt"/>
                <a:cs typeface="+mn-lt"/>
              </a:rPr>
              <a:t>Base visitantes;</a:t>
            </a:r>
          </a:p>
          <a:p>
            <a:r>
              <a:rPr lang="pt-BR" dirty="0">
                <a:latin typeface="Avenir Next LT Pro"/>
                <a:ea typeface="+mn-lt"/>
                <a:cs typeface="+mn-lt"/>
              </a:rPr>
              <a:t>Imprensa.</a:t>
            </a:r>
          </a:p>
          <a:p>
            <a:endParaRPr lang="pt-BR" dirty="0">
              <a:latin typeface="Avenir Next LT Pro"/>
              <a:cs typeface="Calibri"/>
            </a:endParaRPr>
          </a:p>
        </p:txBody>
      </p:sp>
      <p:pic>
        <p:nvPicPr>
          <p:cNvPr id="13" name="Imagem 12" descr="Ícone&#10;&#10;Descrição gerada automaticamente">
            <a:extLst>
              <a:ext uri="{FF2B5EF4-FFF2-40B4-BE49-F238E27FC236}">
                <a16:creationId xmlns:a16="http://schemas.microsoft.com/office/drawing/2014/main" id="{FEB4578B-415E-9C15-D6BC-D0D930EF8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945" y="3090900"/>
            <a:ext cx="1616516" cy="1151466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6D5B40C-907E-129F-0268-2E942376E9A2}"/>
              </a:ext>
            </a:extLst>
          </p:cNvPr>
          <p:cNvSpPr txBox="1"/>
          <p:nvPr/>
        </p:nvSpPr>
        <p:spPr>
          <a:xfrm>
            <a:off x="7545806" y="4642094"/>
            <a:ext cx="3362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>
                <a:highlight>
                  <a:srgbClr val="FFFF00"/>
                </a:highlight>
                <a:hlinkClick r:id="rId6"/>
              </a:rPr>
              <a:t>comunicacao1@nm-brasil.com.br</a:t>
            </a:r>
            <a:endParaRPr lang="pt-BR">
              <a:highlight>
                <a:srgbClr val="FFFF00"/>
              </a:highlight>
            </a:endParaRPr>
          </a:p>
          <a:p>
            <a:endParaRPr lang="pt-BR"/>
          </a:p>
        </p:txBody>
      </p:sp>
      <p:pic>
        <p:nvPicPr>
          <p:cNvPr id="15" name="Google Shape;123;p19">
            <a:extLst>
              <a:ext uri="{FF2B5EF4-FFF2-40B4-BE49-F238E27FC236}">
                <a16:creationId xmlns:a16="http://schemas.microsoft.com/office/drawing/2014/main" id="{0CB822AF-AE81-F3C3-A3CE-7C120AF6A52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25;p19">
            <a:extLst>
              <a:ext uri="{FF2B5EF4-FFF2-40B4-BE49-F238E27FC236}">
                <a16:creationId xmlns:a16="http://schemas.microsoft.com/office/drawing/2014/main" id="{FC9126E4-AF4D-D2A4-F64C-F177F8BF1462}"/>
              </a:ext>
            </a:extLst>
          </p:cNvPr>
          <p:cNvSpPr txBox="1"/>
          <p:nvPr/>
        </p:nvSpPr>
        <p:spPr>
          <a:xfrm>
            <a:off x="708332" y="923335"/>
            <a:ext cx="6846711" cy="310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5450" b="1" dirty="0">
                <a:solidFill>
                  <a:srgbClr val="FECC00"/>
                </a:solidFill>
              </a:rPr>
              <a:t>Prêmio </a:t>
            </a:r>
            <a:r>
              <a:rPr lang="pt-BR" sz="5450" b="1" dirty="0" err="1">
                <a:solidFill>
                  <a:srgbClr val="FECC00"/>
                </a:solidFill>
              </a:rPr>
              <a:t>Abravidro</a:t>
            </a:r>
            <a:r>
              <a:rPr lang="pt-BR" sz="5450" b="1" dirty="0">
                <a:solidFill>
                  <a:srgbClr val="FECC00"/>
                </a:solidFill>
              </a:rPr>
              <a:t> Glass South </a:t>
            </a:r>
            <a:r>
              <a:rPr lang="pt-BR" sz="5450" b="1" dirty="0" err="1">
                <a:solidFill>
                  <a:srgbClr val="FECC00"/>
                </a:solidFill>
              </a:rPr>
              <a:t>America</a:t>
            </a:r>
            <a:endParaRPr sz="5450" b="1" dirty="0">
              <a:solidFill>
                <a:srgbClr val="FECC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50" b="1" dirty="0">
                <a:solidFill>
                  <a:schemeClr val="lt1"/>
                </a:solidFill>
              </a:rPr>
              <a:t>premioabravidroglass.com.br</a:t>
            </a:r>
            <a:endParaRPr sz="2250" b="1" dirty="0">
              <a:solidFill>
                <a:schemeClr val="lt1"/>
              </a:solidFill>
            </a:endParaRPr>
          </a:p>
        </p:txBody>
      </p:sp>
      <p:grpSp>
        <p:nvGrpSpPr>
          <p:cNvPr id="18" name="Google Shape;124;p19">
            <a:extLst>
              <a:ext uri="{FF2B5EF4-FFF2-40B4-BE49-F238E27FC236}">
                <a16:creationId xmlns:a16="http://schemas.microsoft.com/office/drawing/2014/main" id="{7DB72D27-2CBE-D980-CFC9-8773A0CBA04F}"/>
              </a:ext>
            </a:extLst>
          </p:cNvPr>
          <p:cNvGrpSpPr/>
          <p:nvPr/>
        </p:nvGrpSpPr>
        <p:grpSpPr>
          <a:xfrm>
            <a:off x="708332" y="923335"/>
            <a:ext cx="6846711" cy="5173938"/>
            <a:chOff x="285187" y="482950"/>
            <a:chExt cx="5135033" cy="3880455"/>
          </a:xfrm>
        </p:grpSpPr>
        <p:sp>
          <p:nvSpPr>
            <p:cNvPr id="19" name="Google Shape;125;p19">
              <a:extLst>
                <a:ext uri="{FF2B5EF4-FFF2-40B4-BE49-F238E27FC236}">
                  <a16:creationId xmlns:a16="http://schemas.microsoft.com/office/drawing/2014/main" id="{AEC50B1A-2AD6-0E54-BB5E-9FDDB3DE17E5}"/>
                </a:ext>
              </a:extLst>
            </p:cNvPr>
            <p:cNvSpPr txBox="1"/>
            <p:nvPr/>
          </p:nvSpPr>
          <p:spPr>
            <a:xfrm>
              <a:off x="285187" y="482950"/>
              <a:ext cx="5135033" cy="2331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sz="5450" b="1" dirty="0">
                  <a:solidFill>
                    <a:srgbClr val="FECC00"/>
                  </a:solidFill>
                </a:rPr>
                <a:t>Prêmio </a:t>
              </a:r>
              <a:r>
                <a:rPr lang="pt-BR" sz="5450" b="1" dirty="0" err="1">
                  <a:solidFill>
                    <a:srgbClr val="FECC00"/>
                  </a:solidFill>
                </a:rPr>
                <a:t>Abravidro</a:t>
              </a:r>
              <a:r>
                <a:rPr lang="pt-BR" sz="5450" b="1" dirty="0">
                  <a:solidFill>
                    <a:srgbClr val="FECC00"/>
                  </a:solidFill>
                </a:rPr>
                <a:t> Glass South </a:t>
              </a:r>
              <a:r>
                <a:rPr lang="pt-BR" sz="5450" b="1" dirty="0" err="1">
                  <a:solidFill>
                    <a:srgbClr val="FECC00"/>
                  </a:solidFill>
                </a:rPr>
                <a:t>America</a:t>
              </a:r>
              <a:endParaRPr sz="5450" b="1" dirty="0">
                <a:solidFill>
                  <a:srgbClr val="FECC00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250" b="1" dirty="0">
                  <a:solidFill>
                    <a:schemeClr val="lt1"/>
                  </a:solidFill>
                </a:rPr>
                <a:t>premioabravidroglass.com.br</a:t>
              </a:r>
              <a:endParaRPr sz="2250" b="1" dirty="0">
                <a:solidFill>
                  <a:schemeClr val="lt1"/>
                </a:solidFill>
              </a:endParaRPr>
            </a:p>
          </p:txBody>
        </p:sp>
        <p:pic>
          <p:nvPicPr>
            <p:cNvPr id="20" name="Google Shape;126;p19">
              <a:extLst>
                <a:ext uri="{FF2B5EF4-FFF2-40B4-BE49-F238E27FC236}">
                  <a16:creationId xmlns:a16="http://schemas.microsoft.com/office/drawing/2014/main" id="{408AD4AA-49FF-A1AE-A156-5E18ABC27A7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0450" y="3308155"/>
              <a:ext cx="1055250" cy="10552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127;p19">
              <a:extLst>
                <a:ext uri="{FF2B5EF4-FFF2-40B4-BE49-F238E27FC236}">
                  <a16:creationId xmlns:a16="http://schemas.microsoft.com/office/drawing/2014/main" id="{18ABF45F-BCDF-D517-401A-0962B6E2995A}"/>
                </a:ext>
              </a:extLst>
            </p:cNvPr>
            <p:cNvSpPr txBox="1"/>
            <p:nvPr/>
          </p:nvSpPr>
          <p:spPr>
            <a:xfrm>
              <a:off x="1754917" y="3535713"/>
              <a:ext cx="2038175" cy="600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pt-BR" sz="1800">
                  <a:solidFill>
                    <a:schemeClr val="lt1"/>
                  </a:solidFill>
                  <a:latin typeface="Avenir Next LT Pro"/>
                </a:rPr>
                <a:t>Escaneie o </a:t>
              </a:r>
              <a:r>
                <a:rPr lang="pt-BR" sz="1800" i="1">
                  <a:solidFill>
                    <a:schemeClr val="lt1"/>
                  </a:solidFill>
                  <a:latin typeface="Avenir Next LT Pro"/>
                </a:rPr>
                <a:t>QR </a:t>
              </a:r>
              <a:r>
                <a:rPr lang="pt-BR" sz="1800" i="1" err="1">
                  <a:solidFill>
                    <a:schemeClr val="lt1"/>
                  </a:solidFill>
                  <a:latin typeface="Avenir Next LT Pro"/>
                </a:rPr>
                <a:t>Code</a:t>
              </a:r>
              <a:br>
                <a:rPr lang="pt-BR" sz="1800" i="1">
                  <a:latin typeface="Avenir Next LT Pro"/>
                </a:rPr>
              </a:br>
              <a:r>
                <a:rPr lang="pt-BR" sz="1800">
                  <a:solidFill>
                    <a:schemeClr val="lt1"/>
                  </a:solidFill>
                  <a:latin typeface="Avenir Next LT Pro"/>
                </a:rPr>
                <a:t>e acesse o site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5827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6ABF23-80D2-656A-0FFA-7C3753509E47}"/>
              </a:ext>
            </a:extLst>
          </p:cNvPr>
          <p:cNvSpPr txBox="1"/>
          <p:nvPr/>
        </p:nvSpPr>
        <p:spPr>
          <a:xfrm>
            <a:off x="310350" y="58895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MERCHANDISING</a:t>
            </a:r>
            <a:endParaRPr lang="pt-BR" sz="2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7C003FB-C32D-AE02-6077-58EF0D62AD6F}"/>
              </a:ext>
            </a:extLst>
          </p:cNvPr>
          <p:cNvSpPr txBox="1"/>
          <p:nvPr/>
        </p:nvSpPr>
        <p:spPr>
          <a:xfrm>
            <a:off x="427125" y="1075130"/>
            <a:ext cx="3332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Pacote Ouro</a:t>
            </a:r>
            <a:endParaRPr lang="pt-BR" sz="2400" dirty="0"/>
          </a:p>
        </p:txBody>
      </p:sp>
      <p:sp>
        <p:nvSpPr>
          <p:cNvPr id="7" name="Subtítulo 12">
            <a:extLst>
              <a:ext uri="{FF2B5EF4-FFF2-40B4-BE49-F238E27FC236}">
                <a16:creationId xmlns:a16="http://schemas.microsoft.com/office/drawing/2014/main" id="{A1C90194-8144-A75E-37C5-C494BC184542}"/>
              </a:ext>
            </a:extLst>
          </p:cNvPr>
          <p:cNvSpPr txBox="1">
            <a:spLocks/>
          </p:cNvSpPr>
          <p:nvPr/>
        </p:nvSpPr>
        <p:spPr>
          <a:xfrm>
            <a:off x="475795" y="1958225"/>
            <a:ext cx="2882555" cy="202581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7200" b="1" dirty="0"/>
              <a:t>Dê as boas-vindas aos visitantes!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7200" dirty="0"/>
              <a:t>1 Painel passarela (edifício garagem);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7200" dirty="0"/>
              <a:t>2 Adesivos de piso (caminho para o pavilhão)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7200" dirty="0"/>
              <a:t>Circuito de LED (2 entradas, 2 painéis, 2 cubos e 2 totens aéreos)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7200" dirty="0"/>
              <a:t>2 cotas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7200" dirty="0"/>
              <a:t>R$ 40.000,00</a:t>
            </a:r>
          </a:p>
          <a:p>
            <a:endParaRPr lang="pt-BR" sz="7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CD0E011-CDE8-5501-DF0A-B147FEDE69DE}"/>
              </a:ext>
            </a:extLst>
          </p:cNvPr>
          <p:cNvSpPr txBox="1"/>
          <p:nvPr/>
        </p:nvSpPr>
        <p:spPr>
          <a:xfrm>
            <a:off x="5127429" y="1434686"/>
            <a:ext cx="33322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Pacote Prata</a:t>
            </a:r>
            <a:endParaRPr lang="pt-BR" sz="2400" dirty="0"/>
          </a:p>
        </p:txBody>
      </p:sp>
      <p:sp>
        <p:nvSpPr>
          <p:cNvPr id="10" name="Subtítulo 12">
            <a:extLst>
              <a:ext uri="{FF2B5EF4-FFF2-40B4-BE49-F238E27FC236}">
                <a16:creationId xmlns:a16="http://schemas.microsoft.com/office/drawing/2014/main" id="{6DEF8E16-80E0-0AA1-E6A4-5B3DE6AD1138}"/>
              </a:ext>
            </a:extLst>
          </p:cNvPr>
          <p:cNvSpPr txBox="1">
            <a:spLocks/>
          </p:cNvSpPr>
          <p:nvPr/>
        </p:nvSpPr>
        <p:spPr>
          <a:xfrm>
            <a:off x="4328507" y="1958225"/>
            <a:ext cx="3571309" cy="2025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b="1" dirty="0"/>
              <a:t>Presente do início ao fim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Banner no site (página de credenciamento)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Circuito de LED (2 entradas, 2 painéis, 2 cubos e 2 totens aéreos)</a:t>
            </a:r>
          </a:p>
          <a:p>
            <a:r>
              <a:rPr lang="pt-BR" sz="1800" dirty="0"/>
              <a:t>1 adesivo de piso (na exposição – localização da sua escolha)*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5 cotas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R$ 20.000,00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6210404-AF99-45A3-8315-02CD1C30501C}"/>
              </a:ext>
            </a:extLst>
          </p:cNvPr>
          <p:cNvSpPr txBox="1"/>
          <p:nvPr/>
        </p:nvSpPr>
        <p:spPr>
          <a:xfrm>
            <a:off x="8959673" y="1434687"/>
            <a:ext cx="34016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DB5229"/>
                </a:solidFill>
                <a:latin typeface="Arial" panose="020B0604020202020204" pitchFamily="34" charset="0"/>
              </a:rPr>
              <a:t>Pacote Bronze</a:t>
            </a:r>
            <a:endParaRPr lang="pt-BR" sz="2400" dirty="0"/>
          </a:p>
        </p:txBody>
      </p:sp>
      <p:sp>
        <p:nvSpPr>
          <p:cNvPr id="13" name="Subtítulo 12">
            <a:extLst>
              <a:ext uri="{FF2B5EF4-FFF2-40B4-BE49-F238E27FC236}">
                <a16:creationId xmlns:a16="http://schemas.microsoft.com/office/drawing/2014/main" id="{577B9583-78F2-7C9D-1005-2DB4FBBBB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9689" y="1958225"/>
            <a:ext cx="3256516" cy="2025812"/>
          </a:xfrm>
        </p:spPr>
        <p:txBody>
          <a:bodyPr>
            <a:noAutofit/>
          </a:bodyPr>
          <a:lstStyle/>
          <a:p>
            <a:r>
              <a:rPr lang="pt-BR" sz="1800" b="1" dirty="0"/>
              <a:t>Deixe sua marca!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800" dirty="0"/>
              <a:t>Post redes sociais patrocinado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2 adesivos de piso (na exposição - localização da sua escolha)*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Banner no site (página de credenciamento)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5 cotas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800" dirty="0"/>
              <a:t>R$ 5.000,00</a:t>
            </a:r>
          </a:p>
        </p:txBody>
      </p:sp>
    </p:spTree>
    <p:extLst>
      <p:ext uri="{BB962C8B-B14F-4D97-AF65-F5344CB8AC3E}">
        <p14:creationId xmlns:p14="http://schemas.microsoft.com/office/powerpoint/2010/main" val="2735956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83448E6-9382-4862-B6C4-3786A8B8A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12"/>
            <a:ext cx="12191999" cy="682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95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D94BC1-CA36-B6B6-057B-5695A4F07453}"/>
              </a:ext>
            </a:extLst>
          </p:cNvPr>
          <p:cNvSpPr txBox="1"/>
          <p:nvPr/>
        </p:nvSpPr>
        <p:spPr>
          <a:xfrm>
            <a:off x="675063" y="7477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solidFill>
                  <a:srgbClr val="DB5229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</a:rPr>
              <a:t>Atendi</a:t>
            </a:r>
            <a:r>
              <a:rPr lang="pt-BR" b="1" dirty="0">
                <a:solidFill>
                  <a:srgbClr val="DB5229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mento Glass e </a:t>
            </a:r>
            <a:r>
              <a:rPr lang="pt-BR" b="1" dirty="0" err="1">
                <a:solidFill>
                  <a:srgbClr val="DB5229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E-squadria</a:t>
            </a:r>
            <a:r>
              <a:rPr lang="pt-BR" b="1" dirty="0">
                <a:solidFill>
                  <a:srgbClr val="DB5229"/>
                </a:solidFill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68642A-EC73-FC83-7F42-83023C07B249}"/>
              </a:ext>
            </a:extLst>
          </p:cNvPr>
          <p:cNvSpPr txBox="1"/>
          <p:nvPr/>
        </p:nvSpPr>
        <p:spPr>
          <a:xfrm>
            <a:off x="675063" y="1498960"/>
            <a:ext cx="4835647" cy="47038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b="1" spc="-1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Calibri"/>
              </a:rPr>
              <a:t>Horário</a:t>
            </a:r>
            <a:r>
              <a:rPr lang="pt-BR" sz="2000" b="1" spc="-5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Calibri"/>
              </a:rPr>
              <a:t> </a:t>
            </a:r>
            <a:r>
              <a:rPr lang="pt-BR" sz="2000" b="1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Calibri"/>
              </a:rPr>
              <a:t>de</a:t>
            </a:r>
            <a:r>
              <a:rPr lang="pt-BR" sz="2000" b="1" spc="-3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Calibri"/>
              </a:rPr>
              <a:t> </a:t>
            </a:r>
            <a:r>
              <a:rPr lang="pt-BR" sz="2000" b="1" spc="-1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Calibri"/>
              </a:rPr>
              <a:t>atendimento: </a:t>
            </a:r>
            <a:r>
              <a:rPr lang="pt-BR" sz="2000" b="1" spc="-390" dirty="0">
                <a:solidFill>
                  <a:schemeClr val="accent2">
                    <a:lumMod val="75000"/>
                  </a:schemeClr>
                </a:solidFill>
                <a:ea typeface="Verdana" panose="020B0604030504040204" pitchFamily="34" charset="0"/>
                <a:cs typeface="Calibri"/>
              </a:rPr>
              <a:t>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dirty="0">
                <a:ea typeface="Verdana"/>
                <a:cs typeface="Calibri"/>
              </a:rPr>
              <a:t>Segunda</a:t>
            </a:r>
            <a:r>
              <a:rPr lang="pt-BR" sz="2000" spc="-10" dirty="0">
                <a:ea typeface="Verdana"/>
                <a:cs typeface="Calibri"/>
              </a:rPr>
              <a:t> a</a:t>
            </a:r>
            <a:r>
              <a:rPr lang="pt-BR" sz="2000" spc="10" dirty="0">
                <a:ea typeface="Verdana"/>
                <a:cs typeface="Calibri"/>
              </a:rPr>
              <a:t> </a:t>
            </a:r>
            <a:r>
              <a:rPr lang="pt-BR" sz="2000" spc="-20" dirty="0">
                <a:ea typeface="Verdana"/>
                <a:cs typeface="Calibri"/>
              </a:rPr>
              <a:t>Sexta-Feira, d</a:t>
            </a:r>
            <a:r>
              <a:rPr lang="pt-BR" sz="2000" spc="-5" dirty="0">
                <a:ea typeface="Verdana"/>
                <a:cs typeface="Calibri"/>
              </a:rPr>
              <a:t>as 0</a:t>
            </a:r>
            <a:r>
              <a:rPr lang="pt-BR" sz="2000" dirty="0">
                <a:ea typeface="Verdana"/>
                <a:cs typeface="Calibri"/>
              </a:rPr>
              <a:t>9:00</a:t>
            </a:r>
            <a:r>
              <a:rPr lang="pt-BR" sz="2000" spc="5" dirty="0">
                <a:ea typeface="Verdana"/>
                <a:cs typeface="Calibri"/>
              </a:rPr>
              <a:t> </a:t>
            </a:r>
            <a:r>
              <a:rPr lang="pt-BR" sz="2000" dirty="0">
                <a:ea typeface="Verdana"/>
                <a:cs typeface="Calibri"/>
              </a:rPr>
              <a:t>às 17:00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pt-BR" sz="2000" dirty="0">
              <a:ea typeface="Verdana" panose="020B0604030504040204" pitchFamily="34" charset="0"/>
              <a:cs typeface="Calibri"/>
            </a:endParaRPr>
          </a:p>
          <a:p>
            <a:r>
              <a:rPr lang="pt-BR" sz="1800" b="1" dirty="0">
                <a:solidFill>
                  <a:srgbClr val="DB5229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Milene Santos</a:t>
            </a:r>
            <a:endParaRPr lang="pt-BR" sz="18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BR" sz="1800" dirty="0" err="1">
                <a:solidFill>
                  <a:srgbClr val="2424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Customer</a:t>
            </a:r>
            <a:r>
              <a:rPr lang="pt-BR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ptos" panose="020B0004020202020204" pitchFamily="34" charset="0"/>
                <a:cs typeface="Aptos" panose="020B0004020202020204" pitchFamily="34" charset="0"/>
              </a:rPr>
              <a:t> Service</a:t>
            </a:r>
            <a:r>
              <a:rPr lang="pt-BR" sz="1800" dirty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pt-BR" sz="18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BR" sz="1800" dirty="0">
                <a:solidFill>
                  <a:srgbClr val="201F1E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Cel. 55 11 95159.8953</a:t>
            </a:r>
            <a:endParaRPr lang="pt-BR" sz="18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BR" sz="1800" u="sng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Segoe UI" panose="020B0502040204020203" pitchFamily="34" charset="0"/>
                <a:ea typeface="Aptos" panose="020B0004020202020204" pitchFamily="34" charset="0"/>
                <a:cs typeface="Aptos" panose="020B0004020202020204" pitchFamily="34" charset="0"/>
                <a:hlinkClick r:id="rId3"/>
              </a:rPr>
              <a:t>atendimento14@nmbpartner.com.br</a:t>
            </a:r>
            <a:endParaRPr lang="pt-BR" sz="1800" u="sng" dirty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pt-BR" sz="1800" u="sng" dirty="0">
              <a:solidFill>
                <a:srgbClr val="000000"/>
              </a:solidFill>
              <a:effectLst/>
              <a:highlight>
                <a:srgbClr val="FFFFFF"/>
              </a:highlight>
              <a:latin typeface="Segoe UI" panose="020B0502040204020203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pt-BR" sz="1800" b="1" dirty="0">
                <a:solidFill>
                  <a:schemeClr val="accent2">
                    <a:lumMod val="75000"/>
                  </a:schemeClr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</a:rPr>
              <a:t>Ana Carolina </a:t>
            </a:r>
            <a:r>
              <a:rPr lang="pt-BR" sz="1800" b="1" dirty="0" err="1">
                <a:solidFill>
                  <a:schemeClr val="accent2">
                    <a:lumMod val="75000"/>
                  </a:schemeClr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</a:rPr>
              <a:t>Plá</a:t>
            </a:r>
            <a:r>
              <a:rPr lang="pt-BR" sz="1800" b="1" dirty="0">
                <a:solidFill>
                  <a:schemeClr val="accent2">
                    <a:lumMod val="75000"/>
                  </a:schemeClr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</a:rPr>
              <a:t> </a:t>
            </a:r>
            <a:br>
              <a:rPr lang="pt-BR" sz="1800" b="1" dirty="0">
                <a:solidFill>
                  <a:srgbClr val="BE5B17"/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</a:rPr>
            </a:br>
            <a:r>
              <a:rPr lang="pt-BR" sz="1800" dirty="0">
                <a:effectLst/>
                <a:ea typeface="Verdana" panose="020B0604030504040204" pitchFamily="34" charset="0"/>
                <a:cs typeface="Aptos" panose="020B0004020202020204" pitchFamily="34" charset="0"/>
              </a:rPr>
              <a:t>(</a:t>
            </a:r>
            <a:r>
              <a:rPr lang="pt-BR" sz="1800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</a:rPr>
              <a:t>11) 9.4003-1144</a:t>
            </a:r>
            <a:endParaRPr lang="pt-BR" sz="1800" dirty="0">
              <a:effectLst/>
              <a:ea typeface="Verdana" panose="020B0604030504040204" pitchFamily="34" charset="0"/>
              <a:cs typeface="Aptos" panose="020B0004020202020204" pitchFamily="34" charset="0"/>
            </a:endParaRPr>
          </a:p>
          <a:p>
            <a:r>
              <a:rPr lang="pt-BR" sz="1800" u="sng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Aptos" panose="020B0004020202020204" pitchFamily="34" charset="0"/>
                <a:hlinkClick r:id="rId4"/>
              </a:rPr>
              <a:t>atendimento12@nmbpartner.com.br </a:t>
            </a:r>
            <a:endParaRPr lang="pt-BR" sz="1800" u="sng" dirty="0">
              <a:solidFill>
                <a:srgbClr val="000000"/>
              </a:solidFill>
              <a:effectLst/>
              <a:ea typeface="Verdana" panose="020B0604030504040204" pitchFamily="34" charset="0"/>
              <a:cs typeface="Aptos" panose="020B0004020202020204" pitchFamily="34" charset="0"/>
            </a:endParaRPr>
          </a:p>
          <a:p>
            <a:endParaRPr lang="pt-BR" sz="1800" dirty="0">
              <a:effectLst/>
              <a:highlight>
                <a:srgbClr val="FFFFFF"/>
              </a:highlight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pt-BR" sz="2000" u="sng" dirty="0">
              <a:solidFill>
                <a:srgbClr val="000000"/>
              </a:solidFill>
              <a:effectLst/>
              <a:ea typeface="Verdana" panose="020B0604030504040204" pitchFamily="34" charset="0"/>
              <a:cs typeface="Aptos" panose="020B0004020202020204" pitchFamily="34" charset="0"/>
            </a:endParaRPr>
          </a:p>
          <a:p>
            <a:endParaRPr lang="pt-BR" sz="2000" u="sng" dirty="0">
              <a:solidFill>
                <a:srgbClr val="000000"/>
              </a:solidFill>
              <a:ea typeface="Verdana" panose="020B0604030504040204" pitchFamily="34" charset="0"/>
              <a:cs typeface="Calibri"/>
            </a:endParaRPr>
          </a:p>
          <a:p>
            <a:endParaRPr lang="pt-BR" sz="1800" u="sng" dirty="0">
              <a:solidFill>
                <a:srgbClr val="000000"/>
              </a:solidFill>
              <a:ea typeface="Verdana" panose="020B0604030504040204" pitchFamily="34" charset="0"/>
              <a:cs typeface="Calibri"/>
            </a:endParaRPr>
          </a:p>
          <a:p>
            <a:endParaRPr lang="pt-BR" sz="1800" dirty="0">
              <a:ea typeface="Verdan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4600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0050DFF-59D6-EF4A-62DA-C2FE15BB5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098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58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505C6BD-CA5F-DED1-65D9-59E5EFEDDEE2}"/>
              </a:ext>
            </a:extLst>
          </p:cNvPr>
          <p:cNvSpPr txBox="1"/>
          <p:nvPr/>
        </p:nvSpPr>
        <p:spPr>
          <a:xfrm>
            <a:off x="1164497" y="1558451"/>
            <a:ext cx="986300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ea typeface="Open Sans"/>
                <a:cs typeface="Open Sans"/>
                <a:sym typeface="Open Sans"/>
              </a:rPr>
              <a:t>PROGRAMA COMPRADOR</a:t>
            </a:r>
          </a:p>
          <a:p>
            <a:pPr algn="ctr"/>
            <a:r>
              <a:rPr lang="pt-BR" sz="6600" b="1" dirty="0">
                <a:ea typeface="Open Sans"/>
                <a:cs typeface="Open Sans"/>
                <a:sym typeface="Open Sans"/>
              </a:rPr>
              <a:t>HOSPITALITY CLASS</a:t>
            </a:r>
          </a:p>
        </p:txBody>
      </p:sp>
    </p:spTree>
    <p:extLst>
      <p:ext uri="{BB962C8B-B14F-4D97-AF65-F5344CB8AC3E}">
        <p14:creationId xmlns:p14="http://schemas.microsoft.com/office/powerpoint/2010/main" val="35181007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22591AD-A23C-BD5D-B85C-54FC8EAAE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990" y="-38733"/>
            <a:ext cx="12210990" cy="693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10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E591CC32-CDB0-77EC-CC39-E6E4A379C28F}"/>
              </a:ext>
            </a:extLst>
          </p:cNvPr>
          <p:cNvSpPr/>
          <p:nvPr/>
        </p:nvSpPr>
        <p:spPr>
          <a:xfrm>
            <a:off x="461207" y="1640528"/>
            <a:ext cx="3123983" cy="18954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PAÍSES </a:t>
            </a:r>
          </a:p>
          <a:p>
            <a:pPr algn="ctr"/>
            <a:r>
              <a:rPr lang="pt-B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INDICADOS</a:t>
            </a:r>
            <a:endParaRPr lang="pt-BR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CD86827-29FD-2F15-ABEA-24A05AE9255D}"/>
              </a:ext>
            </a:extLst>
          </p:cNvPr>
          <p:cNvSpPr/>
          <p:nvPr/>
        </p:nvSpPr>
        <p:spPr>
          <a:xfrm>
            <a:off x="4854456" y="160545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CHILE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1B222F2-FD64-7220-4D34-E1162F2DF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183" y="499925"/>
            <a:ext cx="696546" cy="720158"/>
          </a:xfrm>
          <a:prstGeom prst="rect">
            <a:avLst/>
          </a:prstGeom>
        </p:spPr>
      </p:pic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E0F03E27-5BBB-079A-9979-98E1D040835C}"/>
              </a:ext>
            </a:extLst>
          </p:cNvPr>
          <p:cNvSpPr/>
          <p:nvPr/>
        </p:nvSpPr>
        <p:spPr>
          <a:xfrm>
            <a:off x="9148820" y="227394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COLOMBIA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729716F-12E7-DE2D-2D4E-06D186844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3577" y="86416"/>
            <a:ext cx="713496" cy="731636"/>
          </a:xfrm>
          <a:prstGeom prst="rect">
            <a:avLst/>
          </a:prstGeom>
        </p:spPr>
      </p:pic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87820D7F-3A45-E4B3-72BB-F13F18481B24}"/>
              </a:ext>
            </a:extLst>
          </p:cNvPr>
          <p:cNvSpPr/>
          <p:nvPr/>
        </p:nvSpPr>
        <p:spPr>
          <a:xfrm>
            <a:off x="4600875" y="1740915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ARGENTINA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88A09FE-8D0F-B1F0-3855-D8D7ABD4C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296" y="2649370"/>
            <a:ext cx="713496" cy="707647"/>
          </a:xfrm>
          <a:prstGeom prst="rect">
            <a:avLst/>
          </a:prstGeom>
        </p:spPr>
      </p:pic>
      <p:sp>
        <p:nvSpPr>
          <p:cNvPr id="19" name="Rounded Rectangle 3">
            <a:extLst>
              <a:ext uri="{FF2B5EF4-FFF2-40B4-BE49-F238E27FC236}">
                <a16:creationId xmlns:a16="http://schemas.microsoft.com/office/drawing/2014/main" id="{284B65F9-4A76-2757-BE27-417E098ED89B}"/>
              </a:ext>
            </a:extLst>
          </p:cNvPr>
          <p:cNvSpPr/>
          <p:nvPr/>
        </p:nvSpPr>
        <p:spPr>
          <a:xfrm>
            <a:off x="7053316" y="1220083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PANAMÁ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2271EFA-8F41-5C17-5177-2CB2B08FA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0515" y="2183127"/>
            <a:ext cx="887498" cy="707645"/>
          </a:xfrm>
          <a:prstGeom prst="rect">
            <a:avLst/>
          </a:prstGeom>
        </p:spPr>
      </p:pic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9B32B4CC-4EA8-A267-D210-2E8D00A04903}"/>
              </a:ext>
            </a:extLst>
          </p:cNvPr>
          <p:cNvSpPr/>
          <p:nvPr/>
        </p:nvSpPr>
        <p:spPr>
          <a:xfrm>
            <a:off x="9363762" y="1734649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PERU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341C604E-7546-E901-346C-C158C5D9F8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45183" y="2619618"/>
            <a:ext cx="658451" cy="658451"/>
          </a:xfrm>
          <a:prstGeom prst="rect">
            <a:avLst/>
          </a:prstGeom>
        </p:spPr>
      </p:pic>
      <p:sp>
        <p:nvSpPr>
          <p:cNvPr id="25" name="Rounded Rectangle 3">
            <a:extLst>
              <a:ext uri="{FF2B5EF4-FFF2-40B4-BE49-F238E27FC236}">
                <a16:creationId xmlns:a16="http://schemas.microsoft.com/office/drawing/2014/main" id="{6A5D9AE4-B2C8-FF72-B9B6-85ABFAE9BE7E}"/>
              </a:ext>
            </a:extLst>
          </p:cNvPr>
          <p:cNvSpPr/>
          <p:nvPr/>
        </p:nvSpPr>
        <p:spPr>
          <a:xfrm>
            <a:off x="5078971" y="3791804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URUGUAY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D99E629D-7AF7-B5D3-1A21-0FC1CA1E9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9845" y="4726315"/>
            <a:ext cx="739337" cy="739337"/>
          </a:xfrm>
          <a:prstGeom prst="rect">
            <a:avLst/>
          </a:prstGeom>
        </p:spPr>
      </p:pic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48FBBCCF-A940-AEE6-5E03-8BB88B3C924B}"/>
              </a:ext>
            </a:extLst>
          </p:cNvPr>
          <p:cNvSpPr/>
          <p:nvPr/>
        </p:nvSpPr>
        <p:spPr>
          <a:xfrm>
            <a:off x="7349651" y="3006212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ECUADOR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BD55337B-A0CB-088D-3DC1-DB6460A299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71135" y="3142605"/>
            <a:ext cx="727316" cy="733377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:a16="http://schemas.microsoft.com/office/drawing/2014/main" id="{86D85ADC-BC72-5EBE-B841-E5C487EA9DA3}"/>
              </a:ext>
            </a:extLst>
          </p:cNvPr>
          <p:cNvSpPr/>
          <p:nvPr/>
        </p:nvSpPr>
        <p:spPr>
          <a:xfrm>
            <a:off x="8944885" y="4048502"/>
            <a:ext cx="2587169" cy="1181317"/>
          </a:xfrm>
          <a:prstGeom prst="roundRect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PARAGAY</a:t>
            </a:r>
            <a:endParaRPr lang="pt-BR" sz="32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A1E71325-90B3-3E89-200B-3D47DF0FD4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8746" y="4951535"/>
            <a:ext cx="727316" cy="73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82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93C0A12-E70E-66CD-0493-EFFDC4185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12191999" cy="681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48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Mídia Online 7" title="Hospitality Class 2023">
            <a:hlinkClick r:id="" action="ppaction://media"/>
            <a:extLst>
              <a:ext uri="{FF2B5EF4-FFF2-40B4-BE49-F238E27FC236}">
                <a16:creationId xmlns:a16="http://schemas.microsoft.com/office/drawing/2014/main" id="{74691292-EBC6-CFA1-1B1D-D25B2BC4B4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987" y="0"/>
            <a:ext cx="1213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960F3257-5521-1598-4BBE-D347D1081216}"/>
              </a:ext>
            </a:extLst>
          </p:cNvPr>
          <p:cNvSpPr txBox="1"/>
          <p:nvPr/>
        </p:nvSpPr>
        <p:spPr>
          <a:xfrm>
            <a:off x="355332" y="485733"/>
            <a:ext cx="5229226" cy="518732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45"/>
              </a:spcBef>
            </a:pPr>
            <a:r>
              <a:rPr lang="pt-BR" sz="3200" b="1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HOSPITALITY CLASS</a:t>
            </a:r>
            <a:endParaRPr sz="32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B79DBFBF-4C05-794B-A4BB-75E2E5B0A906}"/>
              </a:ext>
            </a:extLst>
          </p:cNvPr>
          <p:cNvSpPr txBox="1"/>
          <p:nvPr/>
        </p:nvSpPr>
        <p:spPr>
          <a:xfrm>
            <a:off x="355332" y="1383044"/>
            <a:ext cx="11307016" cy="41973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just"/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Hospitality Class (HC) 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 um programa de relacionamento e hospitalidade projetado especialmente para os 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clientes VIPs dos expositores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Ele oferece um ambiente acolhedor e uma série de 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benefícios exclusivos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A participação no HC ocorre por meio de indicação pelos próprios expositores. Uma vez indicados, o time de concierge entra em ação, contatando-os por e-mail ou telefone, credenciando-os e recebendo-os no evento. </a:t>
            </a:r>
          </a:p>
          <a:p>
            <a:pPr algn="just"/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 garantir a participação, os expositores receberão um 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e-mail do time de concierge no dia 29/04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solicitando a indicação de 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convidados importantes e 1 representante da empresa expositora</a:t>
            </a:r>
            <a:r>
              <a:rPr lang="pt-BR" sz="1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Será enviado um </a:t>
            </a:r>
            <a:r>
              <a:rPr lang="pt-BR" sz="16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e-mail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contendo uma planilha com os dados necessários para a indicação até 09/05. Convites extras poderão ser adquiridos pelo e-commerce.</a:t>
            </a:r>
          </a:p>
          <a:p>
            <a:pPr algn="just"/>
            <a:endParaRPr lang="pt-BR" sz="16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até 100m² - 5 convites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101 a 200m² - 10 convites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pt-BR" sz="1600" kern="100" dirty="0">
                <a:latin typeface="Aptos" panose="020B0004020202020204" pitchFamily="34" charset="0"/>
                <a:cs typeface="Times New Roman" panose="02020603050405020304" pitchFamily="18" charset="0"/>
              </a:rPr>
              <a:t>acima de 200m² - 15 convites</a:t>
            </a:r>
          </a:p>
          <a:p>
            <a:pPr algn="just"/>
            <a:endParaRPr lang="pt-BR" sz="1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credenciais dos convidados e a pulseira de acesso do representante do expositor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serão entregues no dia do evento, durante o 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credenciamento</a:t>
            </a:r>
            <a:r>
              <a:rPr lang="pt-BR" sz="16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do Hospitality Class, localizado 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na entrada da feira.</a:t>
            </a:r>
          </a:p>
          <a:p>
            <a:pPr algn="just"/>
            <a:endParaRPr lang="pt-BR" sz="1600" b="1" kern="1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1600" b="1" kern="100" dirty="0">
                <a:latin typeface="Aptos" panose="020B0004020202020204" pitchFamily="34" charset="0"/>
                <a:cs typeface="Times New Roman" panose="02020603050405020304" pitchFamily="18" charset="0"/>
              </a:rPr>
              <a:t>Vídeo: </a:t>
            </a:r>
            <a:r>
              <a:rPr lang="en-US" sz="1600" dirty="0">
                <a:hlinkClick r:id="rId3"/>
              </a:rPr>
              <a:t>Hospitality Class 2023 (youtube.com)</a:t>
            </a:r>
            <a:endParaRPr sz="16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735180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0E226CFC-E16F-1C4C-CD26-8C1DF6894BD8}"/>
              </a:ext>
            </a:extLst>
          </p:cNvPr>
          <p:cNvSpPr txBox="1"/>
          <p:nvPr/>
        </p:nvSpPr>
        <p:spPr>
          <a:xfrm>
            <a:off x="355332" y="485733"/>
            <a:ext cx="5229226" cy="518732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 marR="5080">
              <a:lnSpc>
                <a:spcPts val="3829"/>
              </a:lnSpc>
              <a:spcBef>
                <a:spcPts val="245"/>
              </a:spcBef>
            </a:pPr>
            <a:r>
              <a:rPr lang="pt-BR" sz="3200" b="1" dirty="0">
                <a:solidFill>
                  <a:schemeClr val="bg2">
                    <a:lumMod val="50000"/>
                  </a:schemeClr>
                </a:solidFill>
                <a:latin typeface="Tahoma"/>
                <a:cs typeface="Tahoma"/>
              </a:rPr>
              <a:t>ARENA DE CONTEÚDO</a:t>
            </a:r>
            <a:endParaRPr sz="3200" dirty="0">
              <a:solidFill>
                <a:srgbClr val="FF0000"/>
              </a:solidFill>
              <a:latin typeface="Tahoma"/>
              <a:cs typeface="Tahoma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D38D713-FD9B-502D-3140-A4CE89EE5CA7}"/>
              </a:ext>
            </a:extLst>
          </p:cNvPr>
          <p:cNvSpPr txBox="1"/>
          <p:nvPr/>
        </p:nvSpPr>
        <p:spPr>
          <a:xfrm>
            <a:off x="330348" y="1186274"/>
            <a:ext cx="5730719" cy="221426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0100"/>
              </a:lnSpc>
              <a:spcBef>
                <a:spcPts val="90"/>
              </a:spcBef>
            </a:pPr>
            <a:r>
              <a:rPr lang="pt-BR" sz="16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 Arena de Conteúdo é um novo espaço que integra as feiras Glass South </a:t>
            </a:r>
            <a:r>
              <a:rPr lang="pt-BR" sz="1600" b="0" i="0" dirty="0" err="1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America</a:t>
            </a:r>
            <a:r>
              <a:rPr lang="pt-BR" sz="16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e </a:t>
            </a:r>
            <a:r>
              <a:rPr lang="pt-BR" sz="1600" b="0" i="0" dirty="0" err="1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E-squadria</a:t>
            </a:r>
            <a:r>
              <a:rPr lang="pt-BR" sz="16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 Show. </a:t>
            </a:r>
            <a:r>
              <a:rPr lang="pt-BR" sz="1600" b="1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Durante os dias, 12, 13 e 14 de junho,</a:t>
            </a:r>
            <a:r>
              <a:rPr lang="pt-BR" sz="1600" b="0" i="0" dirty="0"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 uma programação totalmente gratuita de palestras e conversas dedicadas à arquitetura, ao uso do vidro e à eficiência de construção serão conduzidas por convidados nacionais e internacionais de grande relevância no setor</a:t>
            </a:r>
            <a:endParaRPr sz="1600" dirty="0">
              <a:latin typeface="Tahoma"/>
              <a:cs typeface="Tahoma"/>
            </a:endParaRPr>
          </a:p>
        </p:txBody>
      </p:sp>
      <p:sp>
        <p:nvSpPr>
          <p:cNvPr id="6" name="object 9">
            <a:extLst>
              <a:ext uri="{FF2B5EF4-FFF2-40B4-BE49-F238E27FC236}">
                <a16:creationId xmlns:a16="http://schemas.microsoft.com/office/drawing/2014/main" id="{CF5560FD-750A-C8B7-5BFC-7E7BCC09211D}"/>
              </a:ext>
            </a:extLst>
          </p:cNvPr>
          <p:cNvSpPr txBox="1"/>
          <p:nvPr/>
        </p:nvSpPr>
        <p:spPr>
          <a:xfrm>
            <a:off x="330348" y="3573161"/>
            <a:ext cx="5229226" cy="187839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lang="pt-BR" sz="1500" b="1" spc="-15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 especial</a:t>
            </a:r>
          </a:p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lang="pt-BR" sz="1500" b="1" spc="-15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Acomoda até 300 pessoas sentadas</a:t>
            </a:r>
            <a:br>
              <a:rPr lang="pt-BR" sz="1500" b="1" spc="-15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t-BR" sz="1500" b="1" spc="-15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Divide-se em 4 partes, permitindo eventos simultâneos</a:t>
            </a:r>
          </a:p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lang="pt-BR" sz="1500" b="1" spc="-15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Palestras silenciosas </a:t>
            </a:r>
          </a:p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lang="pt-BR" sz="1500" b="1" spc="-15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Foco no público de arquitetura</a:t>
            </a:r>
          </a:p>
          <a:p>
            <a:pPr marL="12700" marR="5080">
              <a:lnSpc>
                <a:spcPct val="133300"/>
              </a:lnSpc>
              <a:spcBef>
                <a:spcPts val="95"/>
              </a:spcBef>
            </a:pPr>
            <a:r>
              <a:rPr lang="pt-BR" sz="1500" b="1" spc="-15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Curadoria especializada</a:t>
            </a:r>
            <a:endParaRPr sz="15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m 6" descr="Uma imagem contendo edifício, ao ar livre, mesa, área&#10;&#10;Descrição gerada automaticamente">
            <a:extLst>
              <a:ext uri="{FF2B5EF4-FFF2-40B4-BE49-F238E27FC236}">
                <a16:creationId xmlns:a16="http://schemas.microsoft.com/office/drawing/2014/main" id="{741DF1AF-5259-A4A1-4272-55DE48AA3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47"/>
          <a:stretch/>
        </p:blipFill>
        <p:spPr>
          <a:xfrm>
            <a:off x="6723833" y="353073"/>
            <a:ext cx="4615884" cy="2367443"/>
          </a:xfrm>
          <a:prstGeom prst="rect">
            <a:avLst/>
          </a:prstGeom>
        </p:spPr>
      </p:pic>
      <p:pic>
        <p:nvPicPr>
          <p:cNvPr id="8" name="Imagem 7" descr="Uma imagem contendo mesa, edifício, área, quarto&#10;&#10;Descrição gerada automaticamente">
            <a:extLst>
              <a:ext uri="{FF2B5EF4-FFF2-40B4-BE49-F238E27FC236}">
                <a16:creationId xmlns:a16="http://schemas.microsoft.com/office/drawing/2014/main" id="{D468B9C2-C62B-E2E3-66A0-4E6EB4CA05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177"/>
          <a:stretch/>
        </p:blipFill>
        <p:spPr>
          <a:xfrm>
            <a:off x="6723833" y="2834424"/>
            <a:ext cx="4615884" cy="230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00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255379C-F5A1-C823-7AE0-9D22D0BE67CA}"/>
              </a:ext>
            </a:extLst>
          </p:cNvPr>
          <p:cNvSpPr txBox="1"/>
          <p:nvPr/>
        </p:nvSpPr>
        <p:spPr>
          <a:xfrm>
            <a:off x="1354925" y="2066282"/>
            <a:ext cx="98630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ea typeface="Open Sans"/>
                <a:cs typeface="Open Sans"/>
                <a:sym typeface="Open Sans"/>
              </a:rPr>
              <a:t>ARENA DE CONTEÚDO</a:t>
            </a:r>
          </a:p>
        </p:txBody>
      </p:sp>
    </p:spTree>
    <p:extLst>
      <p:ext uri="{BB962C8B-B14F-4D97-AF65-F5344CB8AC3E}">
        <p14:creationId xmlns:p14="http://schemas.microsoft.com/office/powerpoint/2010/main" val="230872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8864775-1458-B7B6-5F3F-B224739A1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48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90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A792D7C-5FF3-F787-0ED8-AF63D5125445}"/>
              </a:ext>
            </a:extLst>
          </p:cNvPr>
          <p:cNvSpPr txBox="1"/>
          <p:nvPr/>
        </p:nvSpPr>
        <p:spPr>
          <a:xfrm>
            <a:off x="192928" y="339598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spc="-30" dirty="0">
                <a:ea typeface="Verdana" panose="020B0604030504040204" pitchFamily="34" charset="0"/>
                <a:cs typeface="Calibri"/>
              </a:rPr>
              <a:t>Atendimento </a:t>
            </a:r>
            <a:r>
              <a:rPr lang="pt-BR" sz="3600" b="1" spc="-30" dirty="0" err="1">
                <a:ea typeface="Verdana" panose="020B0604030504040204" pitchFamily="34" charset="0"/>
                <a:cs typeface="Calibri"/>
              </a:rPr>
              <a:t>Caex</a:t>
            </a:r>
            <a:endParaRPr lang="pt-BR" sz="3600" dirty="0">
              <a:ea typeface="Verdana" panose="020B060403050404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B11DF85-474C-7055-6A7B-A3A6FA339AB6}"/>
              </a:ext>
            </a:extLst>
          </p:cNvPr>
          <p:cNvSpPr txBox="1"/>
          <p:nvPr/>
        </p:nvSpPr>
        <p:spPr>
          <a:xfrm>
            <a:off x="192050" y="985929"/>
            <a:ext cx="609437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2000" dirty="0">
                <a:ea typeface="Roboto"/>
                <a:cs typeface="Roboto"/>
              </a:rPr>
              <a:t>O escritório da </a:t>
            </a:r>
            <a:r>
              <a:rPr lang="pt-BR" sz="2000" dirty="0" err="1">
                <a:ea typeface="Roboto"/>
                <a:cs typeface="Roboto"/>
              </a:rPr>
              <a:t>NürnbergMesse</a:t>
            </a:r>
            <a:r>
              <a:rPr lang="pt-BR" sz="2000" dirty="0">
                <a:ea typeface="Roboto"/>
                <a:cs typeface="Roboto"/>
              </a:rPr>
              <a:t> estará funcionando no pavilhão, com atendimento aos expositores e montadoras nas seguintes datas e horários: </a:t>
            </a:r>
            <a:endParaRPr lang="pt-BR" sz="2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37BD90-B58E-DACF-AE4C-E317A1772B4C}"/>
              </a:ext>
            </a:extLst>
          </p:cNvPr>
          <p:cNvSpPr txBox="1"/>
          <p:nvPr/>
        </p:nvSpPr>
        <p:spPr>
          <a:xfrm>
            <a:off x="144064" y="2147082"/>
            <a:ext cx="7057719" cy="36317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b="1" kern="0" spc="0" dirty="0"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/>
              </a:rPr>
              <a:t>MONTAGEM</a:t>
            </a:r>
            <a:endParaRPr lang="pt-BR" b="1" kern="0" spc="100" dirty="0">
              <a:solidFill>
                <a:schemeClr val="accent2">
                  <a:lumMod val="75000"/>
                </a:schemeClr>
              </a:solidFill>
              <a:effectLst/>
              <a:ea typeface="Times New Roman" panose="02020603050405020304" pitchFamily="18" charset="0"/>
              <a:cs typeface="Times New Roman"/>
            </a:endParaRPr>
          </a:p>
          <a:p>
            <a:r>
              <a:rPr lang="pt-BR" sz="1800" dirty="0">
                <a:effectLst/>
                <a:ea typeface="Batang"/>
                <a:cs typeface="Tahoma"/>
              </a:rPr>
              <a:t>08 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sz="1800" dirty="0">
                <a:effectLst/>
                <a:ea typeface="Batang"/>
                <a:cs typeface="Tahoma"/>
              </a:rPr>
              <a:t> de </a:t>
            </a:r>
            <a:r>
              <a:rPr lang="pt-BR" sz="1800" dirty="0">
                <a:ea typeface="Batang"/>
                <a:cs typeface="Tahoma"/>
              </a:rPr>
              <a:t>2024</a:t>
            </a:r>
            <a:r>
              <a:rPr lang="pt-BR" dirty="0">
                <a:ea typeface="Batang"/>
                <a:cs typeface="Tahoma"/>
              </a:rPr>
              <a:t> - </a:t>
            </a:r>
            <a:r>
              <a:rPr lang="pt-BR" sz="1800" dirty="0">
                <a:ea typeface="Batang"/>
                <a:cs typeface="Tahoma"/>
              </a:rPr>
              <a:t>Sábado                         </a:t>
            </a:r>
            <a:r>
              <a:rPr lang="pt-BR" sz="1800" dirty="0">
                <a:effectLst/>
                <a:ea typeface="Batang"/>
                <a:cs typeface="Tahoma"/>
              </a:rPr>
              <a:t>08:00 às 20:00</a:t>
            </a:r>
          </a:p>
          <a:p>
            <a:r>
              <a:rPr lang="pt-BR" sz="1800" dirty="0">
                <a:effectLst/>
                <a:ea typeface="Batang"/>
                <a:cs typeface="Tahoma"/>
              </a:rPr>
              <a:t>09 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sz="1800" dirty="0">
                <a:effectLst/>
                <a:ea typeface="Batang"/>
                <a:cs typeface="Tahoma"/>
              </a:rPr>
              <a:t> de </a:t>
            </a:r>
            <a:r>
              <a:rPr lang="pt-BR" sz="1800" dirty="0">
                <a:ea typeface="Batang"/>
                <a:cs typeface="Tahoma"/>
              </a:rPr>
              <a:t>2024</a:t>
            </a:r>
            <a:r>
              <a:rPr lang="pt-BR" dirty="0">
                <a:ea typeface="Batang"/>
                <a:cs typeface="Tahoma"/>
              </a:rPr>
              <a:t> - Domingo</a:t>
            </a:r>
            <a:r>
              <a:rPr lang="pt-BR" sz="1800" dirty="0">
                <a:ea typeface="Batang"/>
                <a:cs typeface="Tahoma"/>
              </a:rPr>
              <a:t>                      </a:t>
            </a:r>
            <a:r>
              <a:rPr lang="pt-BR" sz="1800" dirty="0">
                <a:effectLst/>
                <a:ea typeface="Batang"/>
                <a:cs typeface="Tahoma"/>
              </a:rPr>
              <a:t>08:00 às 20:00</a:t>
            </a:r>
            <a:endParaRPr lang="pt-BR" sz="1800" dirty="0">
              <a:ea typeface="Batang"/>
              <a:cs typeface="Tahoma"/>
            </a:endParaRPr>
          </a:p>
          <a:p>
            <a:r>
              <a:rPr lang="pt-BR" dirty="0">
                <a:ea typeface="Batang"/>
                <a:cs typeface="Times New Roman"/>
              </a:rPr>
              <a:t>10 </a:t>
            </a:r>
            <a:r>
              <a:rPr lang="pt-BR" sz="1800" dirty="0">
                <a:effectLst/>
                <a:ea typeface="Batang"/>
                <a:cs typeface="Tahoma"/>
              </a:rPr>
              <a:t>de Junho de </a:t>
            </a:r>
            <a:r>
              <a:rPr lang="pt-BR" sz="1800" dirty="0">
                <a:ea typeface="Batang"/>
                <a:cs typeface="Tahoma"/>
              </a:rPr>
              <a:t>2024 - Segunda-feira</a:t>
            </a:r>
            <a:r>
              <a:rPr lang="pt-BR" dirty="0">
                <a:ea typeface="Batang"/>
                <a:cs typeface="Tahoma"/>
              </a:rPr>
              <a:t> </a:t>
            </a:r>
            <a:r>
              <a:rPr lang="pt-BR" sz="1800" dirty="0">
                <a:ea typeface="Batang"/>
                <a:cs typeface="Tahoma"/>
              </a:rPr>
              <a:t>             </a:t>
            </a:r>
            <a:r>
              <a:rPr lang="pt-BR" sz="1800" dirty="0">
                <a:effectLst/>
                <a:ea typeface="Batang"/>
                <a:cs typeface="Tahoma"/>
              </a:rPr>
              <a:t>08:00 às </a:t>
            </a:r>
            <a:r>
              <a:rPr lang="pt-BR" sz="1800" dirty="0">
                <a:ea typeface="Batang"/>
                <a:cs typeface="Tahoma"/>
              </a:rPr>
              <a:t>20</a:t>
            </a:r>
            <a:r>
              <a:rPr lang="pt-BR" sz="1800" dirty="0">
                <a:effectLst/>
                <a:ea typeface="Batang"/>
                <a:cs typeface="Tahoma"/>
              </a:rPr>
              <a:t>:00</a:t>
            </a:r>
          </a:p>
          <a:p>
            <a:r>
              <a:rPr lang="pt-BR" dirty="0">
                <a:effectLst/>
                <a:ea typeface="Times New Roman" panose="02020603050405020304" pitchFamily="18" charset="0"/>
                <a:cs typeface="Times New Roman"/>
              </a:rPr>
              <a:t>11 de Junho </a:t>
            </a:r>
            <a:r>
              <a:rPr lang="pt-BR" sz="1800" dirty="0">
                <a:effectLst/>
                <a:ea typeface="Batang"/>
                <a:cs typeface="Tahoma"/>
              </a:rPr>
              <a:t>de </a:t>
            </a:r>
            <a:r>
              <a:rPr lang="pt-BR" sz="1800" dirty="0">
                <a:ea typeface="Batang"/>
                <a:cs typeface="Tahoma"/>
              </a:rPr>
              <a:t>2024 </a:t>
            </a:r>
            <a:r>
              <a:rPr lang="pt-BR" dirty="0">
                <a:ea typeface="Batang"/>
                <a:cs typeface="Tahoma"/>
              </a:rPr>
              <a:t>- Terça</a:t>
            </a:r>
            <a:r>
              <a:rPr lang="pt-BR" sz="1800" dirty="0">
                <a:ea typeface="Batang"/>
                <a:cs typeface="Tahoma"/>
              </a:rPr>
              <a:t>-feira</a:t>
            </a:r>
            <a:r>
              <a:rPr lang="pt-BR" dirty="0">
                <a:ea typeface="Batang"/>
                <a:cs typeface="Tahoma"/>
              </a:rPr>
              <a:t>    </a:t>
            </a:r>
            <a:r>
              <a:rPr lang="pt-BR" sz="1800" dirty="0">
                <a:ea typeface="Batang"/>
                <a:cs typeface="Tahoma"/>
              </a:rPr>
              <a:t>                </a:t>
            </a:r>
            <a:r>
              <a:rPr lang="pt-BR" sz="1800" dirty="0">
                <a:effectLst/>
                <a:ea typeface="Batang"/>
                <a:cs typeface="Tahoma"/>
              </a:rPr>
              <a:t>08:00 às </a:t>
            </a:r>
            <a:r>
              <a:rPr lang="pt-BR" sz="1800" dirty="0">
                <a:ea typeface="Batang"/>
                <a:cs typeface="Tahoma"/>
              </a:rPr>
              <a:t>20</a:t>
            </a:r>
            <a:r>
              <a:rPr lang="pt-BR" sz="1800" dirty="0">
                <a:effectLst/>
                <a:ea typeface="Batang"/>
                <a:cs typeface="Tahoma"/>
              </a:rPr>
              <a:t>:00</a:t>
            </a:r>
          </a:p>
          <a:p>
            <a:endParaRPr lang="pt-BR" dirty="0">
              <a:effectLst/>
              <a:ea typeface="Times New Roman" panose="02020603050405020304" pitchFamily="18" charset="0"/>
              <a:cs typeface="Times New Roman"/>
            </a:endParaRPr>
          </a:p>
          <a:p>
            <a:r>
              <a:rPr lang="pt-BR" b="1" dirty="0">
                <a:solidFill>
                  <a:schemeClr val="accent2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Times New Roman"/>
              </a:rPr>
              <a:t>DIAS DE EXPOSIÇÃO</a:t>
            </a:r>
            <a:endParaRPr lang="pt-BR" dirty="0">
              <a:solidFill>
                <a:schemeClr val="accent2">
                  <a:lumMod val="75000"/>
                </a:schemeClr>
              </a:solidFill>
              <a:effectLst/>
              <a:ea typeface="Times New Roman" panose="02020603050405020304" pitchFamily="18" charset="0"/>
              <a:cs typeface="Times New Roman"/>
            </a:endParaRPr>
          </a:p>
          <a:p>
            <a:r>
              <a:rPr lang="pt-BR" dirty="0">
                <a:effectLst/>
                <a:ea typeface="Batang"/>
                <a:cs typeface="Tahoma"/>
              </a:rPr>
              <a:t>12 de Junho de </a:t>
            </a:r>
            <a:r>
              <a:rPr lang="pt-BR" dirty="0">
                <a:ea typeface="Batang"/>
                <a:cs typeface="Tahoma"/>
              </a:rPr>
              <a:t>2024 - Quarta</a:t>
            </a:r>
            <a:r>
              <a:rPr lang="pt-BR" dirty="0">
                <a:effectLst/>
                <a:ea typeface="Batang"/>
                <a:cs typeface="Tahoma"/>
              </a:rPr>
              <a:t>-feira</a:t>
            </a:r>
            <a:r>
              <a:rPr lang="pt-BR" dirty="0">
                <a:ea typeface="Batang"/>
                <a:cs typeface="Tahoma"/>
              </a:rPr>
              <a:t>                   08</a:t>
            </a:r>
            <a:r>
              <a:rPr lang="pt-BR" dirty="0">
                <a:effectLst/>
                <a:ea typeface="Batang"/>
                <a:cs typeface="Tahoma"/>
              </a:rPr>
              <a:t>:00 às 19:00</a:t>
            </a:r>
            <a:endParaRPr lang="pt-BR" dirty="0">
              <a:ea typeface="Batang"/>
              <a:cs typeface="Tahoma"/>
            </a:endParaRPr>
          </a:p>
          <a:p>
            <a:r>
              <a:rPr lang="pt-BR" dirty="0">
                <a:effectLst/>
                <a:ea typeface="Batang"/>
                <a:cs typeface="Tahoma"/>
              </a:rPr>
              <a:t>13 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dirty="0">
                <a:effectLst/>
                <a:ea typeface="Batang"/>
                <a:cs typeface="Tahoma"/>
              </a:rPr>
              <a:t> de </a:t>
            </a:r>
            <a:r>
              <a:rPr lang="pt-BR" dirty="0">
                <a:ea typeface="Batang"/>
                <a:cs typeface="Tahoma"/>
              </a:rPr>
              <a:t>2024 - Quinta-feira                   08:00</a:t>
            </a:r>
            <a:r>
              <a:rPr lang="pt-BR" dirty="0">
                <a:effectLst/>
                <a:ea typeface="Batang"/>
                <a:cs typeface="Tahoma"/>
              </a:rPr>
              <a:t> às 19:00</a:t>
            </a:r>
          </a:p>
          <a:p>
            <a:r>
              <a:rPr lang="pt-BR" dirty="0">
                <a:effectLst/>
                <a:ea typeface="Batang"/>
                <a:cs typeface="Tahoma"/>
              </a:rPr>
              <a:t>14 de Junho de </a:t>
            </a:r>
            <a:r>
              <a:rPr lang="pt-BR" dirty="0">
                <a:ea typeface="Batang"/>
                <a:cs typeface="Tahoma"/>
              </a:rPr>
              <a:t>2024 - Sexta</a:t>
            </a:r>
            <a:r>
              <a:rPr lang="pt-BR" dirty="0">
                <a:effectLst/>
                <a:ea typeface="Batang"/>
                <a:cs typeface="Tahoma"/>
              </a:rPr>
              <a:t>-feira</a:t>
            </a:r>
            <a:r>
              <a:rPr lang="pt-BR" dirty="0">
                <a:ea typeface="Batang"/>
                <a:cs typeface="Tahoma"/>
              </a:rPr>
              <a:t>                     08</a:t>
            </a:r>
            <a:r>
              <a:rPr lang="pt-BR" dirty="0">
                <a:effectLst/>
                <a:ea typeface="Batang"/>
                <a:cs typeface="Tahoma"/>
              </a:rPr>
              <a:t>:00 às 19:00</a:t>
            </a:r>
          </a:p>
          <a:p>
            <a:r>
              <a:rPr lang="pt-BR" dirty="0">
                <a:effectLst/>
                <a:ea typeface="Times New Roman" panose="02020603050405020304" pitchFamily="18" charset="0"/>
                <a:cs typeface="Times New Roman"/>
              </a:rPr>
              <a:t>15</a:t>
            </a:r>
            <a:r>
              <a:rPr lang="pt-BR" dirty="0">
                <a:ea typeface="Times New Roman" panose="02020603050405020304" pitchFamily="18" charset="0"/>
                <a:cs typeface="Times New Roman"/>
              </a:rPr>
              <a:t> </a:t>
            </a:r>
            <a:r>
              <a:rPr lang="pt-BR" dirty="0">
                <a:effectLst/>
                <a:ea typeface="Batang"/>
                <a:cs typeface="Tahoma"/>
              </a:rPr>
              <a:t>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dirty="0">
                <a:effectLst/>
                <a:ea typeface="Batang"/>
                <a:cs typeface="Tahoma"/>
              </a:rPr>
              <a:t> de </a:t>
            </a:r>
            <a:r>
              <a:rPr lang="pt-BR" dirty="0">
                <a:ea typeface="Batang"/>
                <a:cs typeface="Tahoma"/>
              </a:rPr>
              <a:t>2024 - Sábado                          08</a:t>
            </a:r>
            <a:r>
              <a:rPr lang="pt-BR" dirty="0">
                <a:effectLst/>
                <a:ea typeface="Batang"/>
                <a:cs typeface="Tahoma"/>
              </a:rPr>
              <a:t>:00 às 17:00</a:t>
            </a:r>
          </a:p>
          <a:p>
            <a:pPr algn="just"/>
            <a:endParaRPr lang="pt-BR" dirty="0">
              <a:effectLst/>
              <a:ea typeface="Times New Roman" panose="02020603050405020304" pitchFamily="18" charset="0"/>
              <a:cs typeface="Times New Roman"/>
            </a:endParaRPr>
          </a:p>
          <a:p>
            <a:pPr algn="just"/>
            <a:endParaRPr lang="pt-BR" sz="1400" dirty="0">
              <a:effectLst/>
              <a:ea typeface="Times New Roman" panose="020206030504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7289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4A64785-B7A8-8EAE-C858-5D65CB00E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157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42B8B2E-66C6-073D-DA02-802FCBDB8723}"/>
              </a:ext>
            </a:extLst>
          </p:cNvPr>
          <p:cNvSpPr txBox="1"/>
          <p:nvPr/>
        </p:nvSpPr>
        <p:spPr>
          <a:xfrm>
            <a:off x="1042409" y="347772"/>
            <a:ext cx="9863005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ea typeface="Open Sans"/>
                <a:cs typeface="Open Sans"/>
                <a:sym typeface="Open Sans"/>
              </a:rPr>
              <a:t>DÚVIDAS?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DE5442-C9E3-50BD-F545-99D456FA0A68}"/>
              </a:ext>
            </a:extLst>
          </p:cNvPr>
          <p:cNvSpPr txBox="1"/>
          <p:nvPr/>
        </p:nvSpPr>
        <p:spPr>
          <a:xfrm>
            <a:off x="346047" y="2181373"/>
            <a:ext cx="578078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 COMPRADOR e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HOSPITALITY CLASS</a:t>
            </a:r>
          </a:p>
          <a:p>
            <a:pPr algn="ctr"/>
            <a:endParaRPr lang="pt-BR" sz="2400" b="1" dirty="0">
              <a:solidFill>
                <a:schemeClr val="tx1"/>
              </a:solidFill>
            </a:endParaRP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Maria Eduarda Benevides</a:t>
            </a:r>
          </a:p>
          <a:p>
            <a:pPr algn="ctr"/>
            <a:r>
              <a:rPr lang="pt-BR" sz="2400" dirty="0">
                <a:hlinkClick r:id="rId3"/>
              </a:rPr>
              <a:t>ed</a:t>
            </a:r>
            <a:r>
              <a:rPr lang="pt-BR" sz="2400" dirty="0">
                <a:solidFill>
                  <a:schemeClr val="tx1"/>
                </a:solidFill>
                <a:hlinkClick r:id="rId3"/>
              </a:rPr>
              <a:t>uarda.</a:t>
            </a:r>
            <a:r>
              <a:rPr lang="pt-BR" sz="2400" dirty="0">
                <a:hlinkClick r:id="rId3"/>
              </a:rPr>
              <a:t>b</a:t>
            </a:r>
            <a:r>
              <a:rPr lang="pt-BR" sz="2400" dirty="0">
                <a:solidFill>
                  <a:schemeClr val="tx1"/>
                </a:solidFill>
                <a:hlinkClick r:id="rId3"/>
              </a:rPr>
              <a:t>enevides@nm-brasil.com.br</a:t>
            </a:r>
            <a:endParaRPr lang="pt-BR" sz="2400" dirty="0">
              <a:solidFill>
                <a:schemeClr val="tx1"/>
              </a:solidFill>
            </a:endParaRPr>
          </a:p>
          <a:p>
            <a:pPr algn="ctr"/>
            <a:r>
              <a:rPr lang="pt-BR" sz="2400" dirty="0">
                <a:solidFill>
                  <a:schemeClr val="tx1"/>
                </a:solidFill>
              </a:rPr>
              <a:t>(85) 99970-8782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0C1108-5A94-AD94-E41F-B9C23D4A0566}"/>
              </a:ext>
            </a:extLst>
          </p:cNvPr>
          <p:cNvSpPr txBox="1"/>
          <p:nvPr/>
        </p:nvSpPr>
        <p:spPr>
          <a:xfrm>
            <a:off x="6355997" y="2181373"/>
            <a:ext cx="51231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ARENA DE 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CONTEÚDO</a:t>
            </a:r>
          </a:p>
          <a:p>
            <a:pPr algn="ctr"/>
            <a:endParaRPr lang="pt-BR" sz="2400" b="1" dirty="0">
              <a:solidFill>
                <a:schemeClr val="tx1"/>
              </a:solidFill>
            </a:endParaRP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Carolina De Angelis</a:t>
            </a:r>
          </a:p>
          <a:p>
            <a:pPr algn="ctr"/>
            <a:r>
              <a:rPr lang="pt-BR" sz="2400" dirty="0">
                <a:hlinkClick r:id="rId4"/>
              </a:rPr>
              <a:t>c</a:t>
            </a:r>
            <a:r>
              <a:rPr lang="pt-BR" sz="2400" dirty="0">
                <a:solidFill>
                  <a:schemeClr val="tx1"/>
                </a:solidFill>
                <a:hlinkClick r:id="rId4"/>
              </a:rPr>
              <a:t>arolina.deangelis@nm-brasil.com.br</a:t>
            </a:r>
            <a:endParaRPr lang="pt-BR" sz="2400" dirty="0">
              <a:solidFill>
                <a:schemeClr val="tx1"/>
              </a:solidFill>
            </a:endParaRPr>
          </a:p>
          <a:p>
            <a:pPr algn="ctr"/>
            <a:r>
              <a:rPr lang="pt-BR" sz="2400" dirty="0">
                <a:solidFill>
                  <a:schemeClr val="tx1"/>
                </a:solidFill>
              </a:rPr>
              <a:t>(11) 97650-9620</a:t>
            </a:r>
          </a:p>
        </p:txBody>
      </p:sp>
    </p:spTree>
    <p:extLst>
      <p:ext uri="{BB962C8B-B14F-4D97-AF65-F5344CB8AC3E}">
        <p14:creationId xmlns:p14="http://schemas.microsoft.com/office/powerpoint/2010/main" val="15404111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A639388-CF7A-D868-419F-0EF03EE8E260}"/>
              </a:ext>
            </a:extLst>
          </p:cNvPr>
          <p:cNvSpPr txBox="1"/>
          <p:nvPr/>
        </p:nvSpPr>
        <p:spPr>
          <a:xfrm>
            <a:off x="1262820" y="2183127"/>
            <a:ext cx="986300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latin typeface="Arial"/>
                <a:cs typeface="Calibri"/>
              </a:rPr>
              <a:t>ON DEMAND</a:t>
            </a:r>
            <a:endParaRPr lang="pt-BR" sz="6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2753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4C15AEA-50FC-97AD-85E5-F07B22E7A9E1}"/>
              </a:ext>
            </a:extLst>
          </p:cNvPr>
          <p:cNvSpPr/>
          <p:nvPr/>
        </p:nvSpPr>
        <p:spPr>
          <a:xfrm>
            <a:off x="498836" y="802681"/>
            <a:ext cx="3093631" cy="5601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3BC95A6-0217-D98F-49EA-AB77BC7A3499}"/>
              </a:ext>
            </a:extLst>
          </p:cNvPr>
          <p:cNvSpPr txBox="1"/>
          <p:nvPr/>
        </p:nvSpPr>
        <p:spPr>
          <a:xfrm>
            <a:off x="756286" y="882725"/>
            <a:ext cx="2578729" cy="40011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000" dirty="0">
                <a:solidFill>
                  <a:srgbClr val="FF0000"/>
                </a:solidFill>
                <a:latin typeface="Arial"/>
                <a:cs typeface="Calibri"/>
              </a:rPr>
              <a:t>ON DEMAND</a:t>
            </a:r>
            <a:endParaRPr lang="pt-BR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2DCDDD0-8C01-190C-B407-EEC91D6E0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02" y="304300"/>
            <a:ext cx="4122259" cy="275471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DA6B021-BC5C-57B8-136A-A608469BE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350" y="3059015"/>
            <a:ext cx="4789305" cy="255453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3028729C-E5AA-0FBB-8E85-F1951B298C73}"/>
              </a:ext>
            </a:extLst>
          </p:cNvPr>
          <p:cNvSpPr txBox="1"/>
          <p:nvPr/>
        </p:nvSpPr>
        <p:spPr>
          <a:xfrm>
            <a:off x="622317" y="1684686"/>
            <a:ext cx="450533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Somos o </a:t>
            </a:r>
            <a:r>
              <a:rPr lang="pt-BR" b="1" i="0" dirty="0">
                <a:solidFill>
                  <a:srgbClr val="E74011"/>
                </a:solidFill>
                <a:effectLst/>
                <a:latin typeface="YAD1fewp_mA 0"/>
              </a:rPr>
              <a:t>NMB ON </a:t>
            </a:r>
            <a:r>
              <a:rPr lang="pt-BR" b="1" i="0" dirty="0" err="1">
                <a:solidFill>
                  <a:srgbClr val="E74011"/>
                </a:solidFill>
                <a:effectLst/>
                <a:latin typeface="YAD1fewp_mA 0"/>
              </a:rPr>
              <a:t>Demand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 um </a:t>
            </a:r>
            <a:r>
              <a:rPr lang="pt-BR" b="1" i="0" dirty="0">
                <a:solidFill>
                  <a:srgbClr val="000000"/>
                </a:solidFill>
                <a:effectLst/>
                <a:latin typeface="YAD1fewp_mA 0"/>
              </a:rPr>
              <a:t>Hub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 de inovação que traz toda a expertise da </a:t>
            </a:r>
            <a:r>
              <a:rPr lang="pt-BR" b="1" i="0" dirty="0" err="1">
                <a:solidFill>
                  <a:srgbClr val="E74011"/>
                </a:solidFill>
                <a:effectLst/>
                <a:latin typeface="YAD1fewp_mA 0"/>
              </a:rPr>
              <a:t>Nurnberg</a:t>
            </a:r>
            <a:r>
              <a:rPr lang="pt-BR" b="1" i="0" dirty="0">
                <a:solidFill>
                  <a:srgbClr val="E74011"/>
                </a:solidFill>
                <a:effectLst/>
                <a:latin typeface="YAD1fewp_mA 0"/>
              </a:rPr>
              <a:t> Messe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 aplicada localmente, </a:t>
            </a:r>
            <a:r>
              <a:rPr lang="pt-BR" dirty="0">
                <a:solidFill>
                  <a:srgbClr val="000000"/>
                </a:solidFill>
                <a:latin typeface="YAD1fewp_mA 0"/>
              </a:rPr>
              <a:t> 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conforme as necessidades dos seus </a:t>
            </a:r>
            <a:r>
              <a:rPr lang="pt-BR" b="1" i="0" dirty="0">
                <a:solidFill>
                  <a:srgbClr val="000000"/>
                </a:solidFill>
                <a:effectLst/>
                <a:latin typeface="YAD1fewp_mA 0"/>
              </a:rPr>
              <a:t>eventos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. </a:t>
            </a:r>
            <a:endParaRPr lang="pt-BR" dirty="0">
              <a:solidFill>
                <a:srgbClr val="000000"/>
              </a:solidFill>
              <a:effectLst/>
              <a:latin typeface="YAD1fewp_mA 0"/>
            </a:endParaRPr>
          </a:p>
          <a:p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Durante a </a:t>
            </a:r>
            <a:r>
              <a:rPr lang="pt-BR" b="1" i="0" dirty="0">
                <a:solidFill>
                  <a:srgbClr val="000000"/>
                </a:solidFill>
                <a:effectLst/>
                <a:latin typeface="YAD1fewp_mA 0"/>
              </a:rPr>
              <a:t>GLASS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 e nos outros</a:t>
            </a:r>
            <a:r>
              <a:rPr lang="pt-BR" dirty="0">
                <a:solidFill>
                  <a:srgbClr val="000000"/>
                </a:solidFill>
                <a:latin typeface="YAD1fewp_mA 0"/>
              </a:rPr>
              <a:t> </a:t>
            </a:r>
            <a:r>
              <a:rPr lang="pt-BR" b="1" i="0" dirty="0">
                <a:solidFill>
                  <a:srgbClr val="000000"/>
                </a:solidFill>
                <a:effectLst/>
                <a:latin typeface="YAD1fewp_mA 0"/>
              </a:rPr>
              <a:t>365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 dias do ano, deixe o operacional conosco e obtenha sucesso de </a:t>
            </a:r>
            <a:r>
              <a:rPr lang="pt-BR" b="1" i="0" dirty="0">
                <a:solidFill>
                  <a:srgbClr val="000000"/>
                </a:solidFill>
                <a:effectLst/>
                <a:latin typeface="YAD1fewp_mA 0"/>
              </a:rPr>
              <a:t>ações brilhantes</a:t>
            </a:r>
            <a:r>
              <a:rPr lang="pt-BR" b="0" i="0" dirty="0">
                <a:solidFill>
                  <a:srgbClr val="000000"/>
                </a:solidFill>
                <a:effectLst/>
                <a:latin typeface="YAD1fewp_mA 0"/>
              </a:rPr>
              <a:t>.</a:t>
            </a:r>
            <a:endParaRPr lang="pt-BR" dirty="0">
              <a:solidFill>
                <a:srgbClr val="000000"/>
              </a:solidFill>
              <a:effectLst/>
              <a:latin typeface="YAD1fewp_mA 0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143D1548-0139-D4B4-20A4-95B34B57C26C}"/>
              </a:ext>
            </a:extLst>
          </p:cNvPr>
          <p:cNvSpPr txBox="1"/>
          <p:nvPr/>
        </p:nvSpPr>
        <p:spPr>
          <a:xfrm>
            <a:off x="498836" y="4057471"/>
            <a:ext cx="46288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000000"/>
                </a:solidFill>
              </a:rPr>
              <a:t>A experiência dos maiores eventos da indústria disponíveis para os eventos de sua empresa.</a:t>
            </a:r>
            <a:endParaRPr lang="pt-BR" sz="2400" b="1" dirty="0">
              <a:solidFill>
                <a:schemeClr val="tx1">
                  <a:lumMod val="65000"/>
                  <a:lumOff val="35000"/>
                </a:schemeClr>
              </a:solidFill>
              <a:latin typeface="Montserrat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0903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C39482A-4F4F-7FFA-DEDD-6A86766D0F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64" r="4064"/>
          <a:stretch/>
        </p:blipFill>
        <p:spPr>
          <a:xfrm>
            <a:off x="114409" y="270651"/>
            <a:ext cx="4342050" cy="54488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EA2BE82-B91F-8A15-10DC-AAE42C85B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906" y="270651"/>
            <a:ext cx="8191121" cy="5460174"/>
          </a:xfrm>
          <a:prstGeom prst="rect">
            <a:avLst/>
          </a:prstGeom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8E7B05EC-00B6-F6E4-F2A9-0E5527E0BC19}"/>
              </a:ext>
            </a:extLst>
          </p:cNvPr>
          <p:cNvSpPr/>
          <p:nvPr/>
        </p:nvSpPr>
        <p:spPr>
          <a:xfrm>
            <a:off x="7082845" y="958979"/>
            <a:ext cx="5123056" cy="461313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74791" dist="38100" dir="10800000" sx="100912" sy="100912" algn="tl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D6BA0A38-D57A-B69A-AAD8-0F4720CB4EDD}"/>
              </a:ext>
            </a:extLst>
          </p:cNvPr>
          <p:cNvSpPr txBox="1"/>
          <p:nvPr/>
        </p:nvSpPr>
        <p:spPr>
          <a:xfrm>
            <a:off x="7571405" y="1194536"/>
            <a:ext cx="4389253" cy="42391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pt-B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urante a Feira vocês podem realizar diversos tipos de eventos privados:</a:t>
            </a: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Palestras,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Encontro de líderes, gerentes, diretores etc.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Mesas-redondas,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Congressos,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Convenções,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Treinamentos, cursos e workshops,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Lançamentos de produtos,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pPr marL="342900" lvl="0" indent="-342900">
              <a:spcAft>
                <a:spcPts val="3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Coquetéis e celebrações.</a:t>
            </a:r>
            <a:endParaRPr lang="pt-BR" sz="2000" b="1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pt-BR" sz="2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73082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DD5544E-2F70-E122-E493-FD2AD47AC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147" y="162560"/>
            <a:ext cx="9532153" cy="53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256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 descr="Pessoas sentadas em uma sala&#10;&#10;Descrição gerada automaticamente com confiança média">
            <a:extLst>
              <a:ext uri="{FF2B5EF4-FFF2-40B4-BE49-F238E27FC236}">
                <a16:creationId xmlns:a16="http://schemas.microsoft.com/office/drawing/2014/main" id="{18AD9335-AA9C-DBF6-2FFE-12B62AFC7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28" y="883026"/>
            <a:ext cx="5624752" cy="4218564"/>
          </a:xfrm>
          <a:prstGeom prst="rect">
            <a:avLst/>
          </a:prstGeom>
        </p:spPr>
      </p:pic>
      <p:pic>
        <p:nvPicPr>
          <p:cNvPr id="4" name="Imagem 3" descr="Restaurante com mesas e cadeiras&#10;&#10;Descrição gerada automaticamente">
            <a:extLst>
              <a:ext uri="{FF2B5EF4-FFF2-40B4-BE49-F238E27FC236}">
                <a16:creationId xmlns:a16="http://schemas.microsoft.com/office/drawing/2014/main" id="{64B9E4A1-1BF1-A912-1766-74A458471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883026"/>
            <a:ext cx="5624752" cy="421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052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13B9459-409B-87B4-68B9-E666DF4CE3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8251" y="206477"/>
            <a:ext cx="9607252" cy="534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130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C86B04-81B0-D6DE-6731-BB4CC4ECB9F5}"/>
              </a:ext>
            </a:extLst>
          </p:cNvPr>
          <p:cNvSpPr txBox="1"/>
          <p:nvPr/>
        </p:nvSpPr>
        <p:spPr>
          <a:xfrm>
            <a:off x="1164497" y="2208303"/>
            <a:ext cx="9863005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6600" b="1" dirty="0">
                <a:ea typeface="Open Sans"/>
                <a:cs typeface="Open Sans"/>
              </a:rPr>
              <a:t>NI_LAB</a:t>
            </a:r>
          </a:p>
        </p:txBody>
      </p:sp>
    </p:spTree>
    <p:extLst>
      <p:ext uri="{BB962C8B-B14F-4D97-AF65-F5344CB8AC3E}">
        <p14:creationId xmlns:p14="http://schemas.microsoft.com/office/powerpoint/2010/main" val="30295104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m 3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EFA230AD-1CFB-62B2-C73B-50213F0E4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12" y="196103"/>
            <a:ext cx="5895975" cy="2476500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6DB07B24-670C-4D91-0DBF-4AFFE5689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847" y="2610410"/>
            <a:ext cx="4038600" cy="1390650"/>
          </a:xfrm>
          <a:prstGeom prst="rect">
            <a:avLst/>
          </a:prstGeom>
        </p:spPr>
      </p:pic>
      <p:pic>
        <p:nvPicPr>
          <p:cNvPr id="7" name="Imagem 6" descr="Texto&#10;&#10;Descrição gerada automaticamente">
            <a:extLst>
              <a:ext uri="{FF2B5EF4-FFF2-40B4-BE49-F238E27FC236}">
                <a16:creationId xmlns:a16="http://schemas.microsoft.com/office/drawing/2014/main" id="{DA0A8F2C-A359-0E38-E7E3-84D90AFFE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510" y="4186518"/>
            <a:ext cx="56292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08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aixa de Texto 1">
            <a:extLst>
              <a:ext uri="{FF2B5EF4-FFF2-40B4-BE49-F238E27FC236}">
                <a16:creationId xmlns:a16="http://schemas.microsoft.com/office/drawing/2014/main" id="{67E22AB3-C671-1238-6372-1C7474BBA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0415" y="1600200"/>
            <a:ext cx="3545172" cy="2558845"/>
          </a:xfrm>
          <a:prstGeom prst="rect">
            <a:avLst/>
          </a:prstGeom>
          <a:solidFill>
            <a:srgbClr val="F87738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lnSpc>
                <a:spcPct val="114999"/>
              </a:lnSpc>
              <a:spcAft>
                <a:spcPts val="1000"/>
              </a:spcAft>
            </a:pPr>
            <a:r>
              <a:rPr lang="pt-BR" b="1" dirty="0">
                <a:ea typeface="Calibri" panose="020F0502020204030204" pitchFamily="34" charset="0"/>
                <a:cs typeface="Tahoma"/>
              </a:rPr>
              <a:t>ATENÇÃO</a:t>
            </a:r>
            <a:br>
              <a:rPr lang="pt-BR" b="1" i="1" dirty="0">
                <a:latin typeface="Calibri Light"/>
                <a:ea typeface="Calibri" panose="020F0502020204030204" pitchFamily="34" charset="0"/>
                <a:cs typeface="Tahoma"/>
              </a:rPr>
            </a:br>
            <a:r>
              <a:rPr lang="pt-BR" spc="150" dirty="0">
                <a:latin typeface="Calibri Light"/>
                <a:ea typeface="Calibri" panose="020F0502020204030204" pitchFamily="34" charset="0"/>
                <a:cs typeface="Tahoma"/>
              </a:rPr>
              <a:t>Manutenção</a:t>
            </a:r>
            <a:r>
              <a:rPr lang="pt-BR" spc="150" dirty="0">
                <a:effectLst/>
                <a:latin typeface="Calibri Light"/>
                <a:ea typeface="Calibri" panose="020F0502020204030204" pitchFamily="34" charset="0"/>
                <a:cs typeface="Tahoma"/>
              </a:rPr>
              <a:t> e Limpeza Diurna no período de</a:t>
            </a:r>
            <a:r>
              <a:rPr lang="pt-BR" spc="150" dirty="0">
                <a:latin typeface="Calibri Light"/>
                <a:ea typeface="Calibri" panose="020F0502020204030204" pitchFamily="34" charset="0"/>
                <a:cs typeface="Tahoma"/>
              </a:rPr>
              <a:t> </a:t>
            </a:r>
            <a:r>
              <a:rPr lang="pt-BR" spc="150" dirty="0">
                <a:effectLst/>
                <a:latin typeface="Calibri Light"/>
                <a:ea typeface="Calibri" panose="020F0502020204030204" pitchFamily="34" charset="0"/>
                <a:cs typeface="Tahoma"/>
              </a:rPr>
              <a:t>12 a 15 de Junho, somente das </a:t>
            </a:r>
            <a:r>
              <a:rPr lang="pt-BR" spc="150" dirty="0">
                <a:latin typeface="Calibri Light"/>
                <a:ea typeface="Calibri" panose="020F0502020204030204" pitchFamily="34" charset="0"/>
                <a:cs typeface="Tahoma"/>
              </a:rPr>
              <a:t>09</a:t>
            </a:r>
            <a:r>
              <a:rPr lang="pt-BR" spc="150" dirty="0">
                <a:effectLst/>
                <a:latin typeface="Calibri Light"/>
                <a:ea typeface="Calibri" panose="020F0502020204030204" pitchFamily="34" charset="0"/>
                <a:cs typeface="Tahoma"/>
              </a:rPr>
              <a:t>:00 às </a:t>
            </a:r>
            <a:r>
              <a:rPr lang="pt-BR" spc="150" dirty="0">
                <a:latin typeface="Calibri Light"/>
                <a:ea typeface="Calibri" panose="020F0502020204030204" pitchFamily="34" charset="0"/>
                <a:cs typeface="Tahoma"/>
              </a:rPr>
              <a:t>10</a:t>
            </a:r>
            <a:r>
              <a:rPr lang="pt-BR" spc="150" dirty="0">
                <a:effectLst/>
                <a:latin typeface="Calibri Light"/>
                <a:ea typeface="Calibri" panose="020F0502020204030204" pitchFamily="34" charset="0"/>
                <a:cs typeface="Tahoma"/>
              </a:rPr>
              <a:t>:00 </a:t>
            </a:r>
            <a:r>
              <a:rPr lang="pt-BR" spc="150" dirty="0">
                <a:latin typeface="Calibri Light"/>
                <a:ea typeface="Calibri" panose="020F0502020204030204" pitchFamily="34" charset="0"/>
                <a:cs typeface="Tahoma"/>
              </a:rPr>
              <a:t>Manutenção</a:t>
            </a:r>
            <a:r>
              <a:rPr lang="pt-BR" spc="150" dirty="0">
                <a:effectLst/>
                <a:latin typeface="Calibri Light"/>
                <a:ea typeface="Calibri" panose="020F0502020204030204" pitchFamily="34" charset="0"/>
                <a:cs typeface="Tahoma"/>
              </a:rPr>
              <a:t> e Limpeza Noturna no período de</a:t>
            </a:r>
            <a:r>
              <a:rPr lang="pt-BR" spc="150" dirty="0">
                <a:latin typeface="Calibri Light"/>
                <a:ea typeface="Calibri" panose="020F0502020204030204" pitchFamily="34" charset="0"/>
                <a:cs typeface="Tahoma"/>
              </a:rPr>
              <a:t> </a:t>
            </a:r>
            <a:r>
              <a:rPr lang="pt-BR" spc="150" dirty="0">
                <a:effectLst/>
                <a:latin typeface="Calibri Light"/>
                <a:ea typeface="Calibri" panose="020F0502020204030204" pitchFamily="34" charset="0"/>
                <a:cs typeface="Tahoma"/>
              </a:rPr>
              <a:t>12 a 14 de Junho</a:t>
            </a:r>
            <a:r>
              <a:rPr lang="pt-BR" spc="150" dirty="0">
                <a:latin typeface="Calibri Light"/>
                <a:ea typeface="Calibri" panose="020F0502020204030204" pitchFamily="34" charset="0"/>
                <a:cs typeface="Tahoma"/>
              </a:rPr>
              <a:t>, somente das 20h às 21h</a:t>
            </a:r>
            <a:endParaRPr lang="pt-BR" dirty="0">
              <a:effectLst/>
              <a:latin typeface="Calibri Light"/>
              <a:ea typeface="Calibri" panose="020F0502020204030204" pitchFamily="34" charset="0"/>
              <a:cs typeface="Tahoma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pt-B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CD7D71E-BC67-CF58-F96F-F67E1284193C}"/>
              </a:ext>
            </a:extLst>
          </p:cNvPr>
          <p:cNvSpPr txBox="1"/>
          <p:nvPr/>
        </p:nvSpPr>
        <p:spPr>
          <a:xfrm>
            <a:off x="69625" y="419704"/>
            <a:ext cx="70577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spc="-30" dirty="0">
                <a:ea typeface="Verdana" panose="020B0604030504040204" pitchFamily="34" charset="0"/>
                <a:cs typeface="Calibri"/>
              </a:rPr>
              <a:t>Datas e horários Feira e Exposição </a:t>
            </a:r>
            <a:endParaRPr lang="pt-BR" sz="3600" dirty="0">
              <a:ea typeface="Verdana" panose="020B060403050404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C8B5746-73BF-216B-2D52-AEF7487DC10A}"/>
              </a:ext>
            </a:extLst>
          </p:cNvPr>
          <p:cNvSpPr txBox="1"/>
          <p:nvPr/>
        </p:nvSpPr>
        <p:spPr>
          <a:xfrm>
            <a:off x="535882" y="1197620"/>
            <a:ext cx="7057719" cy="473975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pt-BR" b="1" kern="0" spc="0" dirty="0">
                <a:effectLst/>
                <a:ea typeface="Times New Roman" panose="02020603050405020304" pitchFamily="18" charset="0"/>
                <a:cs typeface="Times New Roman"/>
              </a:rPr>
              <a:t>MONTAGEM</a:t>
            </a:r>
            <a:endParaRPr lang="pt-BR" b="1" kern="0" spc="100" dirty="0">
              <a:effectLst/>
              <a:ea typeface="Times New Roman" panose="02020603050405020304" pitchFamily="18" charset="0"/>
              <a:cs typeface="Times New Roman"/>
            </a:endParaRPr>
          </a:p>
          <a:p>
            <a:r>
              <a:rPr lang="pt-BR" sz="1800" dirty="0">
                <a:effectLst/>
                <a:ea typeface="Batang"/>
                <a:cs typeface="Tahoma"/>
              </a:rPr>
              <a:t>08 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sz="1800" dirty="0">
                <a:effectLst/>
                <a:ea typeface="Batang"/>
                <a:cs typeface="Tahoma"/>
              </a:rPr>
              <a:t> de </a:t>
            </a:r>
            <a:r>
              <a:rPr lang="pt-BR" sz="1800" dirty="0">
                <a:ea typeface="Batang"/>
                <a:cs typeface="Tahoma"/>
              </a:rPr>
              <a:t>2024</a:t>
            </a:r>
            <a:r>
              <a:rPr lang="pt-BR" dirty="0">
                <a:ea typeface="Batang"/>
                <a:cs typeface="Tahoma"/>
              </a:rPr>
              <a:t> - </a:t>
            </a:r>
            <a:r>
              <a:rPr lang="pt-BR" sz="1800" dirty="0">
                <a:ea typeface="Batang"/>
                <a:cs typeface="Tahoma"/>
              </a:rPr>
              <a:t>Sábado                         </a:t>
            </a:r>
            <a:r>
              <a:rPr lang="pt-BR" sz="1800" dirty="0">
                <a:effectLst/>
                <a:ea typeface="Batang"/>
                <a:cs typeface="Tahoma"/>
              </a:rPr>
              <a:t>08:00 às 22:00</a:t>
            </a:r>
          </a:p>
          <a:p>
            <a:r>
              <a:rPr lang="pt-BR" sz="1800" dirty="0">
                <a:effectLst/>
                <a:ea typeface="Batang"/>
                <a:cs typeface="Tahoma"/>
              </a:rPr>
              <a:t>09 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sz="1800" dirty="0">
                <a:effectLst/>
                <a:ea typeface="Batang"/>
                <a:cs typeface="Tahoma"/>
              </a:rPr>
              <a:t> de </a:t>
            </a:r>
            <a:r>
              <a:rPr lang="pt-BR" sz="1800" dirty="0">
                <a:ea typeface="Batang"/>
                <a:cs typeface="Tahoma"/>
              </a:rPr>
              <a:t>2024</a:t>
            </a:r>
            <a:r>
              <a:rPr lang="pt-BR" dirty="0">
                <a:ea typeface="Batang"/>
                <a:cs typeface="Tahoma"/>
              </a:rPr>
              <a:t> - Domingo</a:t>
            </a:r>
            <a:r>
              <a:rPr lang="pt-BR" sz="1800" dirty="0">
                <a:ea typeface="Batang"/>
                <a:cs typeface="Tahoma"/>
              </a:rPr>
              <a:t>                      </a:t>
            </a:r>
            <a:r>
              <a:rPr lang="pt-BR" sz="1800" dirty="0">
                <a:effectLst/>
                <a:ea typeface="Batang"/>
                <a:cs typeface="Tahoma"/>
              </a:rPr>
              <a:t>08:00 às 22:00</a:t>
            </a:r>
            <a:endParaRPr lang="pt-BR" sz="1800" dirty="0">
              <a:ea typeface="Batang"/>
              <a:cs typeface="Tahoma"/>
            </a:endParaRPr>
          </a:p>
          <a:p>
            <a:r>
              <a:rPr lang="pt-BR" dirty="0">
                <a:ea typeface="Batang"/>
                <a:cs typeface="Times New Roman"/>
              </a:rPr>
              <a:t>10 </a:t>
            </a:r>
            <a:r>
              <a:rPr lang="pt-BR" sz="1800" dirty="0">
                <a:effectLst/>
                <a:ea typeface="Batang"/>
                <a:cs typeface="Tahoma"/>
              </a:rPr>
              <a:t>de Junho de </a:t>
            </a:r>
            <a:r>
              <a:rPr lang="pt-BR" sz="1800" dirty="0">
                <a:ea typeface="Batang"/>
                <a:cs typeface="Tahoma"/>
              </a:rPr>
              <a:t>2024 - Segunda-feira</a:t>
            </a:r>
            <a:r>
              <a:rPr lang="pt-BR" dirty="0">
                <a:ea typeface="Batang"/>
                <a:cs typeface="Tahoma"/>
              </a:rPr>
              <a:t> </a:t>
            </a:r>
            <a:r>
              <a:rPr lang="pt-BR" sz="1800" dirty="0">
                <a:ea typeface="Batang"/>
                <a:cs typeface="Tahoma"/>
              </a:rPr>
              <a:t>             </a:t>
            </a:r>
            <a:r>
              <a:rPr lang="pt-BR" sz="1800" dirty="0">
                <a:effectLst/>
                <a:ea typeface="Batang"/>
                <a:cs typeface="Tahoma"/>
              </a:rPr>
              <a:t>08:00 às </a:t>
            </a:r>
            <a:r>
              <a:rPr lang="pt-BR" sz="1800" dirty="0">
                <a:ea typeface="Batang"/>
                <a:cs typeface="Tahoma"/>
              </a:rPr>
              <a:t>22</a:t>
            </a:r>
            <a:r>
              <a:rPr lang="pt-BR" sz="1800" dirty="0">
                <a:effectLst/>
                <a:ea typeface="Batang"/>
                <a:cs typeface="Tahoma"/>
              </a:rPr>
              <a:t>:00</a:t>
            </a:r>
          </a:p>
          <a:p>
            <a:r>
              <a:rPr lang="pt-BR" dirty="0">
                <a:effectLst/>
                <a:ea typeface="Times New Roman" panose="02020603050405020304" pitchFamily="18" charset="0"/>
                <a:cs typeface="Times New Roman"/>
              </a:rPr>
              <a:t>11 de Junho </a:t>
            </a:r>
            <a:r>
              <a:rPr lang="pt-BR" sz="1800" dirty="0">
                <a:effectLst/>
                <a:ea typeface="Batang"/>
                <a:cs typeface="Tahoma"/>
              </a:rPr>
              <a:t>de </a:t>
            </a:r>
            <a:r>
              <a:rPr lang="pt-BR" sz="1800" dirty="0">
                <a:ea typeface="Batang"/>
                <a:cs typeface="Tahoma"/>
              </a:rPr>
              <a:t>2024 </a:t>
            </a:r>
            <a:r>
              <a:rPr lang="pt-BR" dirty="0">
                <a:ea typeface="Batang"/>
                <a:cs typeface="Tahoma"/>
              </a:rPr>
              <a:t>- Terça</a:t>
            </a:r>
            <a:r>
              <a:rPr lang="pt-BR" sz="1800" dirty="0">
                <a:ea typeface="Batang"/>
                <a:cs typeface="Tahoma"/>
              </a:rPr>
              <a:t>-feira</a:t>
            </a:r>
            <a:r>
              <a:rPr lang="pt-BR" dirty="0">
                <a:ea typeface="Batang"/>
                <a:cs typeface="Tahoma"/>
              </a:rPr>
              <a:t>    </a:t>
            </a:r>
            <a:r>
              <a:rPr lang="pt-BR" sz="1800" dirty="0">
                <a:ea typeface="Batang"/>
                <a:cs typeface="Tahoma"/>
              </a:rPr>
              <a:t>                </a:t>
            </a:r>
            <a:r>
              <a:rPr lang="pt-BR" sz="1800" dirty="0">
                <a:effectLst/>
                <a:ea typeface="Batang"/>
                <a:cs typeface="Tahoma"/>
              </a:rPr>
              <a:t>08:00 às </a:t>
            </a:r>
            <a:r>
              <a:rPr lang="pt-BR" sz="1800" dirty="0">
                <a:ea typeface="Batang"/>
                <a:cs typeface="Tahoma"/>
              </a:rPr>
              <a:t>16</a:t>
            </a:r>
            <a:r>
              <a:rPr lang="pt-BR" sz="1800" dirty="0">
                <a:effectLst/>
                <a:ea typeface="Batang"/>
                <a:cs typeface="Tahoma"/>
              </a:rPr>
              <a:t>:00</a:t>
            </a:r>
          </a:p>
          <a:p>
            <a:r>
              <a:rPr lang="pt-BR" dirty="0">
                <a:ea typeface="Batang"/>
                <a:cs typeface="Tahoma"/>
              </a:rPr>
              <a:t>11 de Junho de 2024 – Terça –feira 	         16:01 às 22:00	</a:t>
            </a:r>
            <a:endParaRPr lang="pt-BR" sz="1800" dirty="0">
              <a:effectLst/>
              <a:ea typeface="Batang"/>
              <a:cs typeface="Tahoma"/>
            </a:endParaRPr>
          </a:p>
          <a:p>
            <a:pPr algn="just"/>
            <a:endParaRPr lang="pt-BR" dirty="0">
              <a:effectLst/>
              <a:ea typeface="Times New Roman" panose="02020603050405020304" pitchFamily="18" charset="0"/>
              <a:cs typeface="Times New Roman"/>
            </a:endParaRPr>
          </a:p>
          <a:p>
            <a:pPr algn="just"/>
            <a:r>
              <a:rPr lang="pt-BR" b="1" dirty="0">
                <a:effectLst/>
                <a:ea typeface="Times New Roman" panose="02020603050405020304" pitchFamily="18" charset="0"/>
                <a:cs typeface="Times New Roman"/>
              </a:rPr>
              <a:t>DIAS DE EXPOSIÇÃO</a:t>
            </a:r>
            <a:endParaRPr lang="pt-BR" dirty="0">
              <a:effectLst/>
              <a:ea typeface="Times New Roman" panose="02020603050405020304" pitchFamily="18" charset="0"/>
              <a:cs typeface="Times New Roman"/>
            </a:endParaRPr>
          </a:p>
          <a:p>
            <a:r>
              <a:rPr lang="pt-BR" dirty="0">
                <a:effectLst/>
                <a:ea typeface="Batang"/>
                <a:cs typeface="Tahoma"/>
              </a:rPr>
              <a:t>12 de Junho de </a:t>
            </a:r>
            <a:r>
              <a:rPr lang="pt-BR" dirty="0">
                <a:ea typeface="Batang"/>
                <a:cs typeface="Tahoma"/>
              </a:rPr>
              <a:t>2024 - Quarta</a:t>
            </a:r>
            <a:r>
              <a:rPr lang="pt-BR" dirty="0">
                <a:effectLst/>
                <a:ea typeface="Batang"/>
                <a:cs typeface="Tahoma"/>
              </a:rPr>
              <a:t>-feira</a:t>
            </a:r>
            <a:r>
              <a:rPr lang="pt-BR" dirty="0">
                <a:ea typeface="Batang"/>
                <a:cs typeface="Tahoma"/>
              </a:rPr>
              <a:t>                  12</a:t>
            </a:r>
            <a:r>
              <a:rPr lang="pt-BR" dirty="0">
                <a:effectLst/>
                <a:ea typeface="Batang"/>
                <a:cs typeface="Tahoma"/>
              </a:rPr>
              <a:t>:00 às 19:00</a:t>
            </a:r>
            <a:endParaRPr lang="pt-BR" dirty="0">
              <a:ea typeface="Batang"/>
              <a:cs typeface="Tahoma"/>
            </a:endParaRPr>
          </a:p>
          <a:p>
            <a:r>
              <a:rPr lang="pt-BR" dirty="0">
                <a:effectLst/>
                <a:ea typeface="Batang"/>
                <a:cs typeface="Tahoma"/>
              </a:rPr>
              <a:t>13 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dirty="0">
                <a:effectLst/>
                <a:ea typeface="Batang"/>
                <a:cs typeface="Tahoma"/>
              </a:rPr>
              <a:t> de </a:t>
            </a:r>
            <a:r>
              <a:rPr lang="pt-BR" dirty="0">
                <a:ea typeface="Batang"/>
                <a:cs typeface="Tahoma"/>
              </a:rPr>
              <a:t>2024 - Quinta-feira                  12:00</a:t>
            </a:r>
            <a:r>
              <a:rPr lang="pt-BR" dirty="0">
                <a:effectLst/>
                <a:ea typeface="Batang"/>
                <a:cs typeface="Tahoma"/>
              </a:rPr>
              <a:t> às 19:00</a:t>
            </a:r>
          </a:p>
          <a:p>
            <a:r>
              <a:rPr lang="pt-BR" dirty="0">
                <a:effectLst/>
                <a:ea typeface="Batang"/>
                <a:cs typeface="Tahoma"/>
              </a:rPr>
              <a:t>14 de Junho de </a:t>
            </a:r>
            <a:r>
              <a:rPr lang="pt-BR" dirty="0">
                <a:ea typeface="Batang"/>
                <a:cs typeface="Tahoma"/>
              </a:rPr>
              <a:t>2024 - Sexta</a:t>
            </a:r>
            <a:r>
              <a:rPr lang="pt-BR" dirty="0">
                <a:effectLst/>
                <a:ea typeface="Batang"/>
                <a:cs typeface="Tahoma"/>
              </a:rPr>
              <a:t>-feira</a:t>
            </a:r>
            <a:r>
              <a:rPr lang="pt-BR" dirty="0">
                <a:ea typeface="Batang"/>
                <a:cs typeface="Tahoma"/>
              </a:rPr>
              <a:t>                     12</a:t>
            </a:r>
            <a:r>
              <a:rPr lang="pt-BR" dirty="0">
                <a:effectLst/>
                <a:ea typeface="Batang"/>
                <a:cs typeface="Tahoma"/>
              </a:rPr>
              <a:t>:00 às 19:00</a:t>
            </a:r>
          </a:p>
          <a:p>
            <a:r>
              <a:rPr lang="pt-BR" dirty="0">
                <a:effectLst/>
                <a:ea typeface="Times New Roman" panose="02020603050405020304" pitchFamily="18" charset="0"/>
                <a:cs typeface="Times New Roman"/>
              </a:rPr>
              <a:t>15</a:t>
            </a:r>
            <a:r>
              <a:rPr lang="pt-BR" dirty="0">
                <a:ea typeface="Times New Roman" panose="02020603050405020304" pitchFamily="18" charset="0"/>
                <a:cs typeface="Times New Roman"/>
              </a:rPr>
              <a:t> </a:t>
            </a:r>
            <a:r>
              <a:rPr lang="pt-BR" dirty="0">
                <a:effectLst/>
                <a:ea typeface="Batang"/>
                <a:cs typeface="Tahoma"/>
              </a:rPr>
              <a:t>de </a:t>
            </a:r>
            <a:r>
              <a:rPr lang="pt-BR" dirty="0">
                <a:ea typeface="Batang"/>
                <a:cs typeface="Tahoma"/>
              </a:rPr>
              <a:t>Junho</a:t>
            </a:r>
            <a:r>
              <a:rPr lang="pt-BR" dirty="0">
                <a:effectLst/>
                <a:ea typeface="Batang"/>
                <a:cs typeface="Tahoma"/>
              </a:rPr>
              <a:t> de </a:t>
            </a:r>
            <a:r>
              <a:rPr lang="pt-BR" dirty="0">
                <a:ea typeface="Batang"/>
                <a:cs typeface="Tahoma"/>
              </a:rPr>
              <a:t>2024 - Sábado                           10</a:t>
            </a:r>
            <a:r>
              <a:rPr lang="pt-BR" dirty="0">
                <a:effectLst/>
                <a:ea typeface="Batang"/>
                <a:cs typeface="Tahoma"/>
              </a:rPr>
              <a:t>:00 às 17:00</a:t>
            </a:r>
          </a:p>
          <a:p>
            <a:pPr algn="just"/>
            <a:endParaRPr lang="pt-BR" dirty="0">
              <a:effectLst/>
              <a:ea typeface="Times New Roman" panose="02020603050405020304" pitchFamily="18" charset="0"/>
              <a:cs typeface="Times New Roman"/>
            </a:endParaRPr>
          </a:p>
          <a:p>
            <a:pPr algn="just"/>
            <a:r>
              <a:rPr lang="pt-BR" b="1" dirty="0">
                <a:ea typeface="Times New Roman" panose="02020603050405020304" pitchFamily="18" charset="0"/>
                <a:cs typeface="Times New Roman"/>
              </a:rPr>
              <a:t>DESMONTAGEM </a:t>
            </a:r>
            <a:endParaRPr lang="pt-BR" dirty="0">
              <a:effectLst/>
              <a:ea typeface="Times New Roman" panose="02020603050405020304" pitchFamily="18" charset="0"/>
              <a:cs typeface="Times New Roman"/>
            </a:endParaRPr>
          </a:p>
          <a:p>
            <a:pPr algn="just"/>
            <a:r>
              <a:rPr lang="pt-BR" dirty="0">
                <a:ea typeface="Batang"/>
                <a:cs typeface="Tahoma"/>
              </a:rPr>
              <a:t>16</a:t>
            </a:r>
            <a:r>
              <a:rPr lang="pt-BR" dirty="0">
                <a:effectLst/>
                <a:ea typeface="Batang"/>
                <a:cs typeface="Tahoma"/>
              </a:rPr>
              <a:t> de Junho de </a:t>
            </a:r>
            <a:r>
              <a:rPr lang="pt-BR" dirty="0">
                <a:ea typeface="Batang"/>
                <a:cs typeface="Tahoma"/>
              </a:rPr>
              <a:t>2024 - Sábado                            19</a:t>
            </a:r>
            <a:r>
              <a:rPr lang="pt-BR" dirty="0">
                <a:effectLst/>
                <a:ea typeface="Batang"/>
                <a:cs typeface="Tahoma"/>
              </a:rPr>
              <a:t>:00 às 00:00</a:t>
            </a:r>
            <a:endParaRPr lang="pt-BR" dirty="0">
              <a:ea typeface="Batang"/>
              <a:cs typeface="Tahoma"/>
            </a:endParaRPr>
          </a:p>
          <a:p>
            <a:pPr algn="just"/>
            <a:r>
              <a:rPr lang="pt-BR" dirty="0">
                <a:ea typeface="Batang"/>
                <a:cs typeface="Tahoma"/>
              </a:rPr>
              <a:t>17</a:t>
            </a:r>
            <a:r>
              <a:rPr lang="pt-BR" dirty="0">
                <a:effectLst/>
                <a:ea typeface="Batang"/>
                <a:cs typeface="Tahoma"/>
              </a:rPr>
              <a:t> de Junho de </a:t>
            </a:r>
            <a:r>
              <a:rPr lang="pt-BR" dirty="0">
                <a:ea typeface="Batang"/>
                <a:cs typeface="Tahoma"/>
              </a:rPr>
              <a:t>2024 - Domingo                         00</a:t>
            </a:r>
            <a:r>
              <a:rPr lang="pt-BR" dirty="0">
                <a:effectLst/>
                <a:ea typeface="Batang"/>
                <a:cs typeface="Tahoma"/>
              </a:rPr>
              <a:t>:01 às 14:00</a:t>
            </a:r>
            <a:endParaRPr lang="pt-BR" dirty="0">
              <a:ea typeface="Batang"/>
              <a:cs typeface="Tahoma"/>
            </a:endParaRPr>
          </a:p>
          <a:p>
            <a:pPr algn="just"/>
            <a:endParaRPr lang="pt-BR" sz="1400" dirty="0">
              <a:effectLst/>
              <a:ea typeface="Times New Roman" panose="02020603050405020304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922448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m 1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2A045E4-2E31-B0B9-EF63-E2512251B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18" y="351305"/>
            <a:ext cx="5895975" cy="39814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3694B34-85D9-F2BD-8E70-45D10BD01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637" y="396689"/>
            <a:ext cx="3133725" cy="304800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C0D41689-3920-8C6D-2358-450786346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5999" y="710453"/>
            <a:ext cx="3552825" cy="1828800"/>
          </a:xfrm>
          <a:prstGeom prst="rect">
            <a:avLst/>
          </a:prstGeom>
        </p:spPr>
      </p:pic>
      <p:pic>
        <p:nvPicPr>
          <p:cNvPr id="10" name="Imagem 9" descr="Texto&#10;&#10;Descrição gerada automaticamente">
            <a:extLst>
              <a:ext uri="{FF2B5EF4-FFF2-40B4-BE49-F238E27FC236}">
                <a16:creationId xmlns:a16="http://schemas.microsoft.com/office/drawing/2014/main" id="{8F72B8D9-FCC0-CB76-BED9-2DB9FACF6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2981045"/>
            <a:ext cx="5391150" cy="1209675"/>
          </a:xfrm>
          <a:prstGeom prst="rect">
            <a:avLst/>
          </a:prstGeom>
        </p:spPr>
      </p:pic>
      <p:pic>
        <p:nvPicPr>
          <p:cNvPr id="11" name="Imagem 10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D3ED949C-3B6A-8B3C-9827-D0841365C6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9413" y="230841"/>
            <a:ext cx="5210175" cy="4648200"/>
          </a:xfrm>
          <a:prstGeom prst="rect">
            <a:avLst/>
          </a:prstGeom>
        </p:spPr>
      </p:pic>
      <p:pic>
        <p:nvPicPr>
          <p:cNvPr id="15" name="Imagem 14" descr="Texto&#10;&#10;Descrição gerada automaticamente">
            <a:extLst>
              <a:ext uri="{FF2B5EF4-FFF2-40B4-BE49-F238E27FC236}">
                <a16:creationId xmlns:a16="http://schemas.microsoft.com/office/drawing/2014/main" id="{895ECA98-D602-1E76-E067-7A0B471DB2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4466" y="1750359"/>
            <a:ext cx="5695950" cy="20574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87A688F3-6421-2886-CA47-36D5F2291A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984" y="3814482"/>
            <a:ext cx="2343150" cy="3048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4B0648A7-BE57-422B-2DD2-A41C1C1AA4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42525" y="3814482"/>
            <a:ext cx="162877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125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315B1F5-B365-D7C8-8F0B-6752EEE0B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59" y="328332"/>
            <a:ext cx="3781425" cy="800100"/>
          </a:xfrm>
          <a:prstGeom prst="rect">
            <a:avLst/>
          </a:prstGeom>
        </p:spPr>
      </p:pic>
      <p:sp>
        <p:nvSpPr>
          <p:cNvPr id="10" name="CaixaDeTexto 8">
            <a:extLst>
              <a:ext uri="{FF2B5EF4-FFF2-40B4-BE49-F238E27FC236}">
                <a16:creationId xmlns:a16="http://schemas.microsoft.com/office/drawing/2014/main" id="{5A356882-1100-4B9F-EF79-C0B9C30BA0E3}"/>
              </a:ext>
            </a:extLst>
          </p:cNvPr>
          <p:cNvSpPr txBox="1"/>
          <p:nvPr/>
        </p:nvSpPr>
        <p:spPr>
          <a:xfrm>
            <a:off x="342097" y="1282286"/>
            <a:ext cx="6133057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Roboto"/>
                <a:sym typeface="Roboto"/>
              </a:rPr>
              <a:t>O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 potencial </a:t>
            </a:r>
            <a:r>
              <a:rPr lang="pt-BR" b="0" i="0" u="none" strike="noStrike" baseline="0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que 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o </a:t>
            </a:r>
            <a:r>
              <a:rPr lang="pt-BR" err="1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Ni_lab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* oferece </a:t>
            </a:r>
            <a:r>
              <a:rPr lang="pt-BR" b="0" i="0" u="none" strike="noStrike" baseline="0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e 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seus benefícios nós já sabemos. Hoje</a:t>
            </a:r>
            <a:r>
              <a:rPr lang="pt-BR" b="0" i="0" u="none" strike="noStrike" baseline="0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, 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vamos mergulhar nas funcionalidades </a:t>
            </a:r>
            <a:r>
              <a:rPr lang="pt-BR" b="0" i="0" u="none" strike="noStrike" baseline="0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que 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fazem </a:t>
            </a:r>
            <a:r>
              <a:rPr lang="pt-BR" b="0" i="0" u="none" strike="noStrike" baseline="0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do </a:t>
            </a:r>
            <a:r>
              <a:rPr lang="pt-BR" err="1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Ni_lab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* uma ferramenta revolucionária para análise </a:t>
            </a:r>
            <a:r>
              <a:rPr lang="pt-BR" b="0" i="0" u="none" strike="noStrike" baseline="0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e </a:t>
            </a:r>
            <a:r>
              <a:rPr lang="pt-BR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geração de novas oportunidades</a:t>
            </a:r>
            <a:r>
              <a:rPr lang="pt-BR" b="0" i="0" u="none" strike="noStrike" baseline="0" dirty="0">
                <a:solidFill>
                  <a:srgbClr val="414141"/>
                </a:solidFill>
                <a:latin typeface="Calibri"/>
                <a:ea typeface="Verdana"/>
                <a:cs typeface="Calibri"/>
              </a:rPr>
              <a:t>.</a:t>
            </a:r>
            <a:endParaRPr lang="pt-BR" dirty="0">
              <a:solidFill>
                <a:srgbClr val="414141"/>
              </a:solidFill>
              <a:latin typeface="Calibri"/>
              <a:ea typeface="Verdana"/>
              <a:cs typeface="Calibri"/>
            </a:endParaRPr>
          </a:p>
          <a:p>
            <a:endParaRPr lang="pt-BR" sz="2000" b="1" dirty="0">
              <a:solidFill>
                <a:srgbClr val="FF0000"/>
              </a:solidFill>
              <a:latin typeface="Calibri"/>
              <a:ea typeface="Roboto"/>
              <a:cs typeface="Roboto"/>
            </a:endParaRPr>
          </a:p>
          <a:p>
            <a:pPr algn="just"/>
            <a:endParaRPr lang="pt-BR" dirty="0">
              <a:highlight>
                <a:srgbClr val="FFFF00"/>
              </a:highlight>
              <a:latin typeface="CIDFont+F6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A030000-4398-14D4-FC99-A43A2A79B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99" y="2687731"/>
            <a:ext cx="4718236" cy="563655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E74A7142-12F6-0B86-2D0B-C668029BA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099" y="3244102"/>
            <a:ext cx="4721038" cy="1322295"/>
          </a:xfrm>
          <a:prstGeom prst="rect">
            <a:avLst/>
          </a:prstGeom>
        </p:spPr>
      </p:pic>
      <p:pic>
        <p:nvPicPr>
          <p:cNvPr id="17" name="Imagem 16" descr="Texto&#10;&#10;Descrição gerada automaticamente">
            <a:extLst>
              <a:ext uri="{FF2B5EF4-FFF2-40B4-BE49-F238E27FC236}">
                <a16:creationId xmlns:a16="http://schemas.microsoft.com/office/drawing/2014/main" id="{6D3D2500-8B45-932A-F34F-ADACB481C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481" y="3347197"/>
            <a:ext cx="2962275" cy="1104900"/>
          </a:xfrm>
          <a:prstGeom prst="rect">
            <a:avLst/>
          </a:prstGeom>
        </p:spPr>
      </p:pic>
      <p:pic>
        <p:nvPicPr>
          <p:cNvPr id="18" name="Imagem 17" descr="Uma imagem contendo Texto&#10;&#10;Descrição gerada automaticamente">
            <a:extLst>
              <a:ext uri="{FF2B5EF4-FFF2-40B4-BE49-F238E27FC236}">
                <a16:creationId xmlns:a16="http://schemas.microsoft.com/office/drawing/2014/main" id="{266C1FC3-E280-7C29-ADE2-5E2CA18C3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590" y="3347477"/>
            <a:ext cx="1019175" cy="2314575"/>
          </a:xfrm>
          <a:prstGeom prst="rect">
            <a:avLst/>
          </a:prstGeom>
        </p:spPr>
      </p:pic>
      <p:pic>
        <p:nvPicPr>
          <p:cNvPr id="20" name="Imagem 19" descr="Texto&#10;&#10;Descrição gerada automaticamente">
            <a:extLst>
              <a:ext uri="{FF2B5EF4-FFF2-40B4-BE49-F238E27FC236}">
                <a16:creationId xmlns:a16="http://schemas.microsoft.com/office/drawing/2014/main" id="{03431065-9E1C-C123-723B-FD6805E4DA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06" y="4555191"/>
            <a:ext cx="4800600" cy="1333500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0B68C9C-B4EB-D5F9-EB6F-85F559972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451" y="3232896"/>
            <a:ext cx="4721038" cy="1322295"/>
          </a:xfrm>
          <a:prstGeom prst="rect">
            <a:avLst/>
          </a:prstGeom>
        </p:spPr>
      </p:pic>
      <p:pic>
        <p:nvPicPr>
          <p:cNvPr id="23" name="Imagem 22" descr="Logotipo&#10;&#10;Descrição gerada automaticamente">
            <a:extLst>
              <a:ext uri="{FF2B5EF4-FFF2-40B4-BE49-F238E27FC236}">
                <a16:creationId xmlns:a16="http://schemas.microsoft.com/office/drawing/2014/main" id="{D8280E16-B0B6-25C9-E1C6-9A8859FB5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8472" y="3345236"/>
            <a:ext cx="1120027" cy="963147"/>
          </a:xfrm>
          <a:prstGeom prst="rect">
            <a:avLst/>
          </a:prstGeom>
        </p:spPr>
      </p:pic>
      <p:pic>
        <p:nvPicPr>
          <p:cNvPr id="25" name="Imagem 24" descr="Texto&#10;&#10;Descrição gerada automaticamente">
            <a:extLst>
              <a:ext uri="{FF2B5EF4-FFF2-40B4-BE49-F238E27FC236}">
                <a16:creationId xmlns:a16="http://schemas.microsoft.com/office/drawing/2014/main" id="{28719EC3-B5A3-FB4C-2ACE-4E450937F6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38707" y="3347197"/>
            <a:ext cx="2800350" cy="1104900"/>
          </a:xfrm>
          <a:prstGeom prst="rect">
            <a:avLst/>
          </a:prstGeom>
        </p:spPr>
      </p:pic>
      <p:pic>
        <p:nvPicPr>
          <p:cNvPr id="26" name="Imagem 25" descr="Texto&#10;&#10;Descrição gerada automaticamente">
            <a:extLst>
              <a:ext uri="{FF2B5EF4-FFF2-40B4-BE49-F238E27FC236}">
                <a16:creationId xmlns:a16="http://schemas.microsoft.com/office/drawing/2014/main" id="{53EA02DA-73B8-FB60-1215-FC4F3CD55F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01553" y="4543985"/>
            <a:ext cx="4800600" cy="133350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20ABB71F-2374-D73A-DD9B-16DE59144D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98472" y="4566678"/>
            <a:ext cx="101917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491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5698310" y="-1113938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5DF6CAC-B106-814E-A11A-B338120B0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460" y="1428801"/>
            <a:ext cx="134458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D85B7CE-5BAD-3A6C-C7F9-511D365F6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153679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Imagem 3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AB8C7E5C-9F33-006E-39B4-41388F669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28" y="338138"/>
            <a:ext cx="3219450" cy="847725"/>
          </a:xfrm>
          <a:prstGeom prst="rect">
            <a:avLst/>
          </a:prstGeom>
        </p:spPr>
      </p:pic>
      <p:pic>
        <p:nvPicPr>
          <p:cNvPr id="8" name="Imagem 7" descr="Texto&#10;&#10;Descrição gerada automaticamente">
            <a:extLst>
              <a:ext uri="{FF2B5EF4-FFF2-40B4-BE49-F238E27FC236}">
                <a16:creationId xmlns:a16="http://schemas.microsoft.com/office/drawing/2014/main" id="{92200B40-2E4B-64A7-131A-22ECA9CC8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869" y="1215838"/>
            <a:ext cx="4895850" cy="1714500"/>
          </a:xfrm>
          <a:prstGeom prst="rect">
            <a:avLst/>
          </a:prstGeom>
        </p:spPr>
      </p:pic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24D6B4EA-D291-0AB9-E7F5-A2EA8D7D81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849" y="123265"/>
            <a:ext cx="2679714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CD15DB99-0C74-6838-8B19-FDB2F5A9AB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3725" y="119623"/>
            <a:ext cx="1352550" cy="276225"/>
          </a:xfrm>
          <a:prstGeom prst="rect">
            <a:avLst/>
          </a:prstGeom>
        </p:spPr>
      </p:pic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40323184-3B01-BDA2-83AF-4F2ED62E5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7647" y="291353"/>
            <a:ext cx="3048000" cy="1143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24B8D02-6C8E-9712-C63C-CB5E2C7460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9609" y="1531564"/>
            <a:ext cx="2752725" cy="276225"/>
          </a:xfrm>
          <a:prstGeom prst="rect">
            <a:avLst/>
          </a:prstGeom>
        </p:spPr>
      </p:pic>
      <p:pic>
        <p:nvPicPr>
          <p:cNvPr id="16" name="Imagem 15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CF2AFCEC-31AF-FA3E-1C8B-5D4BBFDE96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1569" y="1798544"/>
            <a:ext cx="3219450" cy="9525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DE7F0B0-7E0B-A1AA-4A0A-304F618492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4565" y="2797829"/>
            <a:ext cx="2695575" cy="276225"/>
          </a:xfrm>
          <a:prstGeom prst="rect">
            <a:avLst/>
          </a:prstGeom>
        </p:spPr>
      </p:pic>
      <p:pic>
        <p:nvPicPr>
          <p:cNvPr id="19" name="Imagem 18" descr="Texto&#10;&#10;Descrição gerada automaticamente">
            <a:extLst>
              <a:ext uri="{FF2B5EF4-FFF2-40B4-BE49-F238E27FC236}">
                <a16:creationId xmlns:a16="http://schemas.microsoft.com/office/drawing/2014/main" id="{8259BC81-5CF1-F7F4-F020-322D5A8A6A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35601" y="3067891"/>
            <a:ext cx="3228975" cy="92392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664D831-B443-EC8E-87EF-B04BD99679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507" y="3553666"/>
            <a:ext cx="4857750" cy="714375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C31E4820-451A-DE49-5106-3FF517542E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8" y="4549588"/>
            <a:ext cx="2971800" cy="381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EE08202B-24C1-C916-101A-A09E8862BE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830" y="4601976"/>
            <a:ext cx="2695575" cy="276225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82EE46C-FDBA-20CF-89B4-3B5ABBD25E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33402" y="3994897"/>
            <a:ext cx="5128371" cy="1748116"/>
          </a:xfrm>
          <a:prstGeom prst="rect">
            <a:avLst/>
          </a:prstGeom>
        </p:spPr>
      </p:pic>
      <p:pic>
        <p:nvPicPr>
          <p:cNvPr id="26" name="Imagem 25" descr="Foto em preto e branco&#10;&#10;Descrição gerada automaticamente">
            <a:extLst>
              <a:ext uri="{FF2B5EF4-FFF2-40B4-BE49-F238E27FC236}">
                <a16:creationId xmlns:a16="http://schemas.microsoft.com/office/drawing/2014/main" id="{E5C8D9C2-47A6-5EED-3910-EB22B091B98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4329" y="4054288"/>
            <a:ext cx="472496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74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1513" y="3218979"/>
            <a:ext cx="9144000" cy="1655762"/>
          </a:xfrm>
        </p:spPr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8D9849D-DFF4-B980-B337-AF5DC51A9CBE}"/>
              </a:ext>
            </a:extLst>
          </p:cNvPr>
          <p:cNvSpPr txBox="1"/>
          <p:nvPr/>
        </p:nvSpPr>
        <p:spPr>
          <a:xfrm>
            <a:off x="2273644" y="3218979"/>
            <a:ext cx="39885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Obrigado</a:t>
            </a:r>
          </a:p>
        </p:txBody>
      </p:sp>
      <p:pic>
        <p:nvPicPr>
          <p:cNvPr id="4" name="Imagem 3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EE62AF9E-2105-19B1-AC95-75914FB85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038" y="6200143"/>
            <a:ext cx="1258402" cy="4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412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3B51E7C-4207-3767-843E-D2EA1B1DF9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 </a:t>
            </a:r>
          </a:p>
        </p:txBody>
      </p:sp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8762FD0-FD41-070B-48C3-9F257239134B}"/>
              </a:ext>
            </a:extLst>
          </p:cNvPr>
          <p:cNvSpPr txBox="1"/>
          <p:nvPr/>
        </p:nvSpPr>
        <p:spPr>
          <a:xfrm>
            <a:off x="122569" y="89155"/>
            <a:ext cx="6093500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3600" b="1" spc="-30" dirty="0">
                <a:ea typeface="Verdana" panose="020B0604030504040204" pitchFamily="34" charset="0"/>
                <a:cs typeface="Calibri"/>
              </a:rPr>
              <a:t>Portal do Expositor</a:t>
            </a:r>
          </a:p>
          <a:p>
            <a:r>
              <a:rPr lang="pt-BR" b="1" spc="-30" dirty="0">
                <a:solidFill>
                  <a:schemeClr val="accent2">
                    <a:lumMod val="75000"/>
                  </a:schemeClr>
                </a:solidFill>
                <a:latin typeface="Calibri-Bold"/>
                <a:ea typeface="Verdana"/>
                <a:cs typeface="Calibri"/>
              </a:rPr>
              <a:t>www.portalnmb.com.br</a:t>
            </a:r>
            <a:endParaRPr lang="pt-BR" dirty="0">
              <a:solidFill>
                <a:schemeClr val="accent2">
                  <a:lumMod val="75000"/>
                </a:schemeClr>
              </a:solidFill>
              <a:latin typeface="Calibri-Bold"/>
              <a:ea typeface="Verdan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ACA26D-2BA3-E88C-CC7E-30BB0ECB7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57" y="1889009"/>
            <a:ext cx="9930843" cy="3079982"/>
          </a:xfrm>
          <a:prstGeom prst="rect">
            <a:avLst/>
          </a:prstGeom>
        </p:spPr>
      </p:pic>
      <p:sp>
        <p:nvSpPr>
          <p:cNvPr id="10" name="Conector recto 18">
            <a:extLst>
              <a:ext uri="{FF2B5EF4-FFF2-40B4-BE49-F238E27FC236}">
                <a16:creationId xmlns:a16="http://schemas.microsoft.com/office/drawing/2014/main" id="{3983D862-CC34-8386-5227-39590324D7C5}"/>
              </a:ext>
            </a:extLst>
          </p:cNvPr>
          <p:cNvSpPr/>
          <p:nvPr/>
        </p:nvSpPr>
        <p:spPr>
          <a:xfrm rot="9235930" flipH="1">
            <a:off x="511781" y="4732999"/>
            <a:ext cx="1618452" cy="282092"/>
          </a:xfrm>
          <a:prstGeom prst="line">
            <a:avLst/>
          </a:prstGeom>
          <a:solidFill>
            <a:srgbClr val="E71224">
              <a:alpha val="5000"/>
            </a:srgbClr>
          </a:solidFill>
          <a:ln w="76200">
            <a:solidFill>
              <a:srgbClr val="DE0C1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1" name="Conector recto 18">
            <a:extLst>
              <a:ext uri="{FF2B5EF4-FFF2-40B4-BE49-F238E27FC236}">
                <a16:creationId xmlns:a16="http://schemas.microsoft.com/office/drawing/2014/main" id="{0D4E710B-9290-58B1-E324-A89580EB3593}"/>
              </a:ext>
            </a:extLst>
          </p:cNvPr>
          <p:cNvSpPr/>
          <p:nvPr/>
        </p:nvSpPr>
        <p:spPr>
          <a:xfrm rot="14635930" flipV="1">
            <a:off x="6126291" y="4780066"/>
            <a:ext cx="1470312" cy="187958"/>
          </a:xfrm>
          <a:prstGeom prst="line">
            <a:avLst/>
          </a:prstGeom>
          <a:solidFill>
            <a:srgbClr val="E71224">
              <a:alpha val="5000"/>
            </a:srgbClr>
          </a:solidFill>
          <a:ln w="76200">
            <a:solidFill>
              <a:srgbClr val="E7122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 anchorCtr="1"/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E71224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FF58508-A409-58D8-46A8-4A12B530559F}"/>
              </a:ext>
            </a:extLst>
          </p:cNvPr>
          <p:cNvSpPr txBox="1"/>
          <p:nvPr/>
        </p:nvSpPr>
        <p:spPr>
          <a:xfrm>
            <a:off x="122569" y="1021508"/>
            <a:ext cx="8156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i="0" u="none" strike="noStrike" baseline="0" dirty="0">
                <a:latin typeface="CIDFont+F6"/>
              </a:rPr>
              <a:t>Por meio do portal é possível consultar seu carrinho de compras para finalização de seus pedidos, consultar seus pedidos e boletos, acompanhar os processos de aprovação de seu projeto e os seus históricos e prazos.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385108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ixaDeTexto 2">
            <a:extLst>
              <a:ext uri="{FF2B5EF4-FFF2-40B4-BE49-F238E27FC236}">
                <a16:creationId xmlns:a16="http://schemas.microsoft.com/office/drawing/2014/main" id="{0BE28577-F437-8B85-D158-D524155DC902}"/>
              </a:ext>
            </a:extLst>
          </p:cNvPr>
          <p:cNvSpPr txBox="1"/>
          <p:nvPr/>
        </p:nvSpPr>
        <p:spPr>
          <a:xfrm>
            <a:off x="551856" y="156156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spc="-30" dirty="0">
                <a:ea typeface="Verdana" panose="020B0604030504040204" pitchFamily="34" charset="0"/>
                <a:cs typeface="Calibri"/>
              </a:rPr>
              <a:t>Portal do expositor</a:t>
            </a:r>
            <a:endParaRPr lang="pt-BR" sz="3600" dirty="0">
              <a:ea typeface="Verdana" panose="020B0604030504040204" pitchFamily="34" charset="0"/>
            </a:endParaRPr>
          </a:p>
        </p:txBody>
      </p:sp>
      <p:sp>
        <p:nvSpPr>
          <p:cNvPr id="8" name="CaixaDeTexto 5">
            <a:extLst>
              <a:ext uri="{FF2B5EF4-FFF2-40B4-BE49-F238E27FC236}">
                <a16:creationId xmlns:a16="http://schemas.microsoft.com/office/drawing/2014/main" id="{775F0EC3-4998-3FA5-1389-22B50D89E6F1}"/>
              </a:ext>
            </a:extLst>
          </p:cNvPr>
          <p:cNvSpPr txBox="1"/>
          <p:nvPr/>
        </p:nvSpPr>
        <p:spPr>
          <a:xfrm>
            <a:off x="551856" y="1175908"/>
            <a:ext cx="5027952" cy="31416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</a:pPr>
            <a:r>
              <a:rPr lang="pt-BR" sz="2000" b="1" kern="1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Botão formulário: </a:t>
            </a:r>
            <a:endParaRPr lang="pt-BR" sz="2000" b="1" kern="100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kern="100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solicitar credenciais de expositor, credenciar montadora e envio de projeto</a:t>
            </a:r>
          </a:p>
          <a:p>
            <a:pPr marL="457200">
              <a:lnSpc>
                <a:spcPct val="107000"/>
              </a:lnSpc>
            </a:pPr>
            <a:endParaRPr lang="pt-BR" b="1" kern="100" dirty="0">
              <a:effectLst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sz="2000" b="1" kern="100" dirty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pt-BR" sz="2000" b="1" kern="1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otão manual: </a:t>
            </a:r>
          </a:p>
          <a:p>
            <a:pPr>
              <a:lnSpc>
                <a:spcPct val="107000"/>
              </a:lnSpc>
            </a:pPr>
            <a:r>
              <a:rPr lang="pt-BR" kern="100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conferir as regras do evento e de montagem</a:t>
            </a:r>
          </a:p>
          <a:p>
            <a:pPr lvl="0">
              <a:lnSpc>
                <a:spcPct val="107000"/>
              </a:lnSpc>
            </a:pPr>
            <a:endParaRPr lang="pt-BR" kern="100" dirty="0">
              <a:solidFill>
                <a:srgbClr val="E9416E"/>
              </a:solidFill>
              <a:effectLst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sz="2000" b="1" kern="100" dirty="0">
                <a:solidFill>
                  <a:srgbClr val="FF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pt-BR" sz="2000" b="1" kern="1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otão e-commerce: </a:t>
            </a:r>
          </a:p>
          <a:p>
            <a:pPr lvl="0">
              <a:lnSpc>
                <a:spcPct val="107000"/>
              </a:lnSpc>
            </a:pPr>
            <a:r>
              <a:rPr lang="pt-BR" kern="100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solicitar itens extras como </a:t>
            </a:r>
            <a:r>
              <a:rPr lang="pt-BR" kern="100" dirty="0" err="1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Kva</a:t>
            </a:r>
            <a:r>
              <a:rPr lang="pt-BR" kern="100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 adicional, extintor, seguro, limpeza, segurança, etc.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417B4DEE-96DD-21AD-2811-B51E62805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248" y="156156"/>
            <a:ext cx="6093500" cy="535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65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78;gfb20ab42bc_14_295">
            <a:extLst>
              <a:ext uri="{FF2B5EF4-FFF2-40B4-BE49-F238E27FC236}">
                <a16:creationId xmlns:a16="http://schemas.microsoft.com/office/drawing/2014/main" id="{5DA0E52D-B858-7194-F70B-7B5A9A36AC1E}"/>
              </a:ext>
            </a:extLst>
          </p:cNvPr>
          <p:cNvSpPr txBox="1"/>
          <p:nvPr/>
        </p:nvSpPr>
        <p:spPr>
          <a:xfrm>
            <a:off x="6286428" y="-30453"/>
            <a:ext cx="4124758" cy="530146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Roboto"/>
              </a:rPr>
              <a:t>	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2100"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aixaDeTexto 2">
            <a:extLst>
              <a:ext uri="{FF2B5EF4-FFF2-40B4-BE49-F238E27FC236}">
                <a16:creationId xmlns:a16="http://schemas.microsoft.com/office/drawing/2014/main" id="{C271205A-FA31-3428-B3B0-C9D9F0212A8D}"/>
              </a:ext>
            </a:extLst>
          </p:cNvPr>
          <p:cNvSpPr txBox="1"/>
          <p:nvPr/>
        </p:nvSpPr>
        <p:spPr>
          <a:xfrm>
            <a:off x="551856" y="156156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spc="-30" dirty="0">
                <a:ea typeface="Verdana" panose="020B0604030504040204" pitchFamily="34" charset="0"/>
                <a:cs typeface="Calibri"/>
              </a:rPr>
              <a:t>Portal do expositor</a:t>
            </a:r>
            <a:endParaRPr lang="pt-BR" sz="3600" dirty="0">
              <a:ea typeface="Verdana" panose="020B0604030504040204" pitchFamily="34" charset="0"/>
            </a:endParaRPr>
          </a:p>
        </p:txBody>
      </p:sp>
      <p:sp>
        <p:nvSpPr>
          <p:cNvPr id="3" name="CaixaDeTexto 5">
            <a:extLst>
              <a:ext uri="{FF2B5EF4-FFF2-40B4-BE49-F238E27FC236}">
                <a16:creationId xmlns:a16="http://schemas.microsoft.com/office/drawing/2014/main" id="{386B12D9-2824-71AB-4C4B-A4BA15E36D53}"/>
              </a:ext>
            </a:extLst>
          </p:cNvPr>
          <p:cNvSpPr txBox="1"/>
          <p:nvPr/>
        </p:nvSpPr>
        <p:spPr>
          <a:xfrm>
            <a:off x="551856" y="1222999"/>
            <a:ext cx="5027952" cy="12975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</a:pPr>
            <a:r>
              <a:rPr lang="pt-BR" sz="2000" b="1" kern="100" dirty="0">
                <a:solidFill>
                  <a:srgbClr val="FF0000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Botão formulário: </a:t>
            </a:r>
            <a:endParaRPr lang="pt-BR" sz="2000" b="1" kern="100" dirty="0">
              <a:solidFill>
                <a:srgbClr val="FF0000"/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pt-BR" kern="100" dirty="0"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solicitar credenciais de expositor, credenciar montadora e envio de projeto</a:t>
            </a:r>
          </a:p>
          <a:p>
            <a:pPr marL="457200">
              <a:lnSpc>
                <a:spcPct val="107000"/>
              </a:lnSpc>
            </a:pPr>
            <a:endParaRPr lang="pt-BR" b="1" kern="100" dirty="0">
              <a:effectLst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AC3651-7352-804D-F644-9371F0D2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40" y="199477"/>
            <a:ext cx="4124863" cy="24562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B9365B5-8BBC-1F97-E8E9-B7D3952E2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113" y="2738005"/>
            <a:ext cx="6355548" cy="284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0391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1748F1B96ED124793B36AF55D5AD305" ma:contentTypeVersion="19" ma:contentTypeDescription="Crie um novo documento." ma:contentTypeScope="" ma:versionID="ff2b5d32c10d2e3c858fc7ec9a0a28b7">
  <xsd:schema xmlns:xsd="http://www.w3.org/2001/XMLSchema" xmlns:xs="http://www.w3.org/2001/XMLSchema" xmlns:p="http://schemas.microsoft.com/office/2006/metadata/properties" xmlns:ns2="52521048-e859-411c-9f67-7871b1eba78e" xmlns:ns3="767784e2-35d4-45e5-9d62-9583563e3a08" targetNamespace="http://schemas.microsoft.com/office/2006/metadata/properties" ma:root="true" ma:fieldsID="5b3dd6ee3388582b007e01d982bc9999" ns2:_="" ns3:_="">
    <xsd:import namespace="52521048-e859-411c-9f67-7871b1eba78e"/>
    <xsd:import namespace="767784e2-35d4-45e5-9d62-9583563e3a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_x007a_787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21048-e859-411c-9f67-7871b1eba7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x007a_787" ma:index="20" nillable="true" ma:displayName="Pessoa ou Grupo" ma:list="UserInfo" ma:internalName="_x007a_787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9e6089ae-9737-497b-96cb-2ceb06485f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7784e2-35d4-45e5-9d62-9583563e3a0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4cb30362-3951-4dfe-b681-0bc288bc1b4e}" ma:internalName="TaxCatchAll" ma:showField="CatchAllData" ma:web="767784e2-35d4-45e5-9d62-9583563e3a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67784e2-35d4-45e5-9d62-9583563e3a08" xsi:nil="true"/>
    <_x007a_787 xmlns="52521048-e859-411c-9f67-7871b1eba78e">
      <UserInfo>
        <DisplayName/>
        <AccountId xsi:nil="true"/>
        <AccountType/>
      </UserInfo>
    </_x007a_787>
    <lcf76f155ced4ddcb4097134ff3c332f xmlns="52521048-e859-411c-9f67-7871b1eba78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ADEF5C-13D6-49C1-BE52-CD93588F1C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521048-e859-411c-9f67-7871b1eba78e"/>
    <ds:schemaRef ds:uri="767784e2-35d4-45e5-9d62-9583563e3a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5D1211-44B2-492B-8891-C3677F806E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F3053B-4983-4736-8016-40E37E6A93C6}">
  <ds:schemaRefs>
    <ds:schemaRef ds:uri="http://schemas.microsoft.com/office/2006/metadata/properties"/>
    <ds:schemaRef ds:uri="http://schemas.microsoft.com/office/infopath/2007/PartnerControls"/>
    <ds:schemaRef ds:uri="767784e2-35d4-45e5-9d62-9583563e3a08"/>
    <ds:schemaRef ds:uri="52521048-e859-411c-9f67-7871b1eba78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3403</Words>
  <Application>Microsoft Office PowerPoint</Application>
  <PresentationFormat>Widescreen</PresentationFormat>
  <Paragraphs>579</Paragraphs>
  <Slides>63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21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63</vt:i4>
      </vt:variant>
    </vt:vector>
  </HeadingPairs>
  <TitlesOfParts>
    <vt:vector size="85" baseType="lpstr">
      <vt:lpstr>Batang</vt:lpstr>
      <vt:lpstr>Aptos</vt:lpstr>
      <vt:lpstr>Arial</vt:lpstr>
      <vt:lpstr>Arial Black</vt:lpstr>
      <vt:lpstr>Avenir Next LT Pro</vt:lpstr>
      <vt:lpstr>Calibri</vt:lpstr>
      <vt:lpstr>Calibri Light</vt:lpstr>
      <vt:lpstr>Calibri-Bold</vt:lpstr>
      <vt:lpstr>CIDFont+F10</vt:lpstr>
      <vt:lpstr>CIDFont+F6</vt:lpstr>
      <vt:lpstr>CIDFont+F7</vt:lpstr>
      <vt:lpstr>CIDFont+F9</vt:lpstr>
      <vt:lpstr>Montserrat</vt:lpstr>
      <vt:lpstr>Montserrat SemiBold</vt:lpstr>
      <vt:lpstr>Open Sans</vt:lpstr>
      <vt:lpstr>Roboto</vt:lpstr>
      <vt:lpstr>Segoe UI</vt:lpstr>
      <vt:lpstr>Tahoma</vt:lpstr>
      <vt:lpstr>Times New Roman</vt:lpstr>
      <vt:lpstr>Verdana</vt:lpstr>
      <vt:lpstr>YAD1fewp_mA 0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TAYANNI ALENCAR NOVELLI</dc:creator>
  <cp:lastModifiedBy>Janaina Santos</cp:lastModifiedBy>
  <cp:revision>230</cp:revision>
  <dcterms:created xsi:type="dcterms:W3CDTF">2024-03-07T17:51:59Z</dcterms:created>
  <dcterms:modified xsi:type="dcterms:W3CDTF">2024-04-23T20:05:49Z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0x010100C1748F1B96ED124793B36AF55D5AD305</vt:lpwstr>
  </property>
  <property fmtid="{D5CDD505-2E9C-101B-9397-08002B2CF9AE}" pid="3" name="MediaServiceImageTags">
    <vt:lpwstr/>
  </property>
</Properties>
</file>